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Proxima Nova"/>
      <p:regular r:id="rId34"/>
      <p:bold r:id="rId35"/>
      <p:italic r:id="rId36"/>
      <p:boldItalic r:id="rId37"/>
    </p:embeddedFont>
    <p:embeddedFont>
      <p:font typeface="Fira Sans"/>
      <p:regular r:id="rId38"/>
      <p:bold r:id="rId39"/>
      <p:italic r:id="rId40"/>
      <p:boldItalic r:id="rId41"/>
    </p:embeddedFont>
    <p:embeddedFont>
      <p:font typeface="Comfortaa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-italic.fntdata"/><Relationship Id="rId20" Type="http://schemas.openxmlformats.org/officeDocument/2006/relationships/slide" Target="slides/slide14.xml"/><Relationship Id="rId42" Type="http://schemas.openxmlformats.org/officeDocument/2006/relationships/font" Target="fonts/Comfortaa-regular.fntdata"/><Relationship Id="rId41" Type="http://schemas.openxmlformats.org/officeDocument/2006/relationships/font" Target="fonts/FiraSans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Comfortaa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5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-italic.fntdata"/><Relationship Id="rId13" Type="http://schemas.openxmlformats.org/officeDocument/2006/relationships/slide" Target="slides/slide7.xml"/><Relationship Id="rId35" Type="http://schemas.openxmlformats.org/officeDocument/2006/relationships/font" Target="fonts/ProximaNova-bold.fntdata"/><Relationship Id="rId12" Type="http://schemas.openxmlformats.org/officeDocument/2006/relationships/slide" Target="slides/slide6.xml"/><Relationship Id="rId34" Type="http://schemas.openxmlformats.org/officeDocument/2006/relationships/font" Target="fonts/ProximaNova-regular.fntdata"/><Relationship Id="rId15" Type="http://schemas.openxmlformats.org/officeDocument/2006/relationships/slide" Target="slides/slide9.xml"/><Relationship Id="rId37" Type="http://schemas.openxmlformats.org/officeDocument/2006/relationships/font" Target="fonts/ProximaNova-boldItalic.fntdata"/><Relationship Id="rId14" Type="http://schemas.openxmlformats.org/officeDocument/2006/relationships/slide" Target="slides/slide8.xml"/><Relationship Id="rId36" Type="http://schemas.openxmlformats.org/officeDocument/2006/relationships/font" Target="fonts/ProximaNova-italic.fntdata"/><Relationship Id="rId17" Type="http://schemas.openxmlformats.org/officeDocument/2006/relationships/slide" Target="slides/slide11.xml"/><Relationship Id="rId39" Type="http://schemas.openxmlformats.org/officeDocument/2006/relationships/font" Target="fonts/FiraSans-bold.fntdata"/><Relationship Id="rId16" Type="http://schemas.openxmlformats.org/officeDocument/2006/relationships/slide" Target="slides/slide10.xml"/><Relationship Id="rId38" Type="http://schemas.openxmlformats.org/officeDocument/2006/relationships/font" Target="fonts/FiraSans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pn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4252e47f76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4252e47f76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28f8e524a9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28f8e524a9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28f8e524a9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28f8e524a9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8f8e524a9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28f8e524a9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28f8e524a9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28f8e524a9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29f91561e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29f91561e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29f91561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29f91561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28f8e524a9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28f8e524a9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29f91561e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29f91561e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29f91561e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29f91561e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29f91561eb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29f91561eb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2d5176c46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2d5176c46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29f91561e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29f91561e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29f91561eb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29f91561eb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d126fc8a23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d126fc8a23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29f91561e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29f91561e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28f8e524a9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28f8e524a9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28f8e524a9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28f8e524a9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8f8e524a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28f8e524a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d126fc8a2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d126fc8a2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28f8e524a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28f8e524a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8f8e524a9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28f8e524a9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8f8e524a9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28f8e524a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4253525" y="1229500"/>
            <a:ext cx="4147200" cy="235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5581825" y="3530850"/>
            <a:ext cx="2818800" cy="7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5" name="Google Shape;75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" name="Google Shape;76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" name="Google Shape;8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9.png"/><Relationship Id="rId7" Type="http://schemas.openxmlformats.org/officeDocument/2006/relationships/image" Target="../media/image24.png"/><Relationship Id="rId8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Domnenko-Aleksey/VP-RS" TargetMode="External"/><Relationship Id="rId4" Type="http://schemas.openxmlformats.org/officeDocument/2006/relationships/hyperlink" Target="https://colab.research.google.com/drive/1W-vTk2H0rRgFn1-BYjZ5vqRzn20Wljqp?usp=share_link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colab.research.google.com/drive/14d3_wmtq6wlYkA8m6UEpDZqKQIejALw6?usp=share_link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Domnenko-Aleksey/VP-RS" TargetMode="External"/><Relationship Id="rId4" Type="http://schemas.openxmlformats.org/officeDocument/2006/relationships/hyperlink" Target="https://colab.research.google.com/drive/1NRlRr3bVRLqKQcMOFF3NEWMsSNI6A6HQ?usp=share_link" TargetMode="External"/><Relationship Id="rId5" Type="http://schemas.openxmlformats.org/officeDocument/2006/relationships/hyperlink" Target="https://colab.research.google.com/drive/1W-vTk2H0rRgFn1-BYjZ5vqRzn20Wljqp?usp=share_link" TargetMode="External"/><Relationship Id="rId6" Type="http://schemas.openxmlformats.org/officeDocument/2006/relationships/hyperlink" Target="https://colab.research.google.com/drive/14d3_wmtq6wlYkA8m6UEpDZqKQIejALw6?usp=share_link" TargetMode="External"/><Relationship Id="rId7" Type="http://schemas.openxmlformats.org/officeDocument/2006/relationships/hyperlink" Target="https://colab.research.google.com/drive/1XKffrMymduMhdRYgmlc6M-qBjhHkqvDo?usp=share_link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olab.research.google.com/drive/1XKffrMymduMhdRYgmlc6M-qBjhHkqvDo?usp=share_link" TargetMode="External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20" Type="http://schemas.openxmlformats.org/officeDocument/2006/relationships/image" Target="../media/image27.jpg"/><Relationship Id="rId22" Type="http://schemas.openxmlformats.org/officeDocument/2006/relationships/image" Target="../media/image21.jpg"/><Relationship Id="rId21" Type="http://schemas.openxmlformats.org/officeDocument/2006/relationships/hyperlink" Target="https://leadersofdigital.ru/event/1109435/case/1118235/results" TargetMode="External"/><Relationship Id="rId24" Type="http://schemas.openxmlformats.org/officeDocument/2006/relationships/image" Target="../media/image37.jpg"/><Relationship Id="rId23" Type="http://schemas.openxmlformats.org/officeDocument/2006/relationships/image" Target="../media/image25.jp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jpg"/><Relationship Id="rId4" Type="http://schemas.openxmlformats.org/officeDocument/2006/relationships/image" Target="../media/image19.jpg"/><Relationship Id="rId9" Type="http://schemas.openxmlformats.org/officeDocument/2006/relationships/image" Target="../media/image30.jpg"/><Relationship Id="rId26" Type="http://schemas.openxmlformats.org/officeDocument/2006/relationships/image" Target="../media/image23.jpg"/><Relationship Id="rId25" Type="http://schemas.openxmlformats.org/officeDocument/2006/relationships/image" Target="../media/image41.jpg"/><Relationship Id="rId27" Type="http://schemas.openxmlformats.org/officeDocument/2006/relationships/image" Target="../media/image26.jpg"/><Relationship Id="rId5" Type="http://schemas.openxmlformats.org/officeDocument/2006/relationships/hyperlink" Target="https://cloud.mail.ru/public/Qa2M/FsNka12zD" TargetMode="External"/><Relationship Id="rId6" Type="http://schemas.openxmlformats.org/officeDocument/2006/relationships/hyperlink" Target="https://cloud.mail.ru/public/jtt6/NidkJwKjb" TargetMode="External"/><Relationship Id="rId7" Type="http://schemas.openxmlformats.org/officeDocument/2006/relationships/image" Target="../media/image15.png"/><Relationship Id="rId8" Type="http://schemas.openxmlformats.org/officeDocument/2006/relationships/image" Target="../media/image36.jpg"/><Relationship Id="rId11" Type="http://schemas.openxmlformats.org/officeDocument/2006/relationships/image" Target="../media/image34.jpg"/><Relationship Id="rId10" Type="http://schemas.openxmlformats.org/officeDocument/2006/relationships/hyperlink" Target="https://vk.com/video162975149_456239087?list=4ebe99ab90f7b31289" TargetMode="External"/><Relationship Id="rId13" Type="http://schemas.openxmlformats.org/officeDocument/2006/relationships/image" Target="../media/image31.jpg"/><Relationship Id="rId12" Type="http://schemas.openxmlformats.org/officeDocument/2006/relationships/image" Target="../media/image40.jpg"/><Relationship Id="rId15" Type="http://schemas.openxmlformats.org/officeDocument/2006/relationships/image" Target="../media/image35.jpg"/><Relationship Id="rId14" Type="http://schemas.openxmlformats.org/officeDocument/2006/relationships/hyperlink" Target="https://russia24.pro/samara-obl/293714493/" TargetMode="External"/><Relationship Id="rId17" Type="http://schemas.openxmlformats.org/officeDocument/2006/relationships/image" Target="../media/image39.jpg"/><Relationship Id="rId16" Type="http://schemas.openxmlformats.org/officeDocument/2006/relationships/image" Target="../media/image33.jpg"/><Relationship Id="rId19" Type="http://schemas.openxmlformats.org/officeDocument/2006/relationships/image" Target="../media/image22.jpg"/><Relationship Id="rId18" Type="http://schemas.openxmlformats.org/officeDocument/2006/relationships/image" Target="../media/image4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Relationship Id="rId4" Type="http://schemas.openxmlformats.org/officeDocument/2006/relationships/image" Target="../media/image43.jpg"/><Relationship Id="rId5" Type="http://schemas.openxmlformats.org/officeDocument/2006/relationships/image" Target="../media/image32.jpg"/><Relationship Id="rId6" Type="http://schemas.openxmlformats.org/officeDocument/2006/relationships/image" Target="../media/image3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77.222.58.99:5555/?key=4386873f9481e318f291d9f1923ee9e4&amp;act=collaborative&amp;user_id=4221d84f95dee655ee2550260bd17374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/>
          <p:nvPr/>
        </p:nvSpPr>
        <p:spPr>
          <a:xfrm>
            <a:off x="0" y="4350"/>
            <a:ext cx="9144000" cy="5168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5"/>
          <p:cNvSpPr/>
          <p:nvPr/>
        </p:nvSpPr>
        <p:spPr>
          <a:xfrm rot="10800000">
            <a:off x="4482325" y="4200"/>
            <a:ext cx="5100000" cy="51687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5"/>
          <p:cNvSpPr txBox="1"/>
          <p:nvPr/>
        </p:nvSpPr>
        <p:spPr>
          <a:xfrm>
            <a:off x="5943200" y="127825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 СОЮЗ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25"/>
          <p:cNvSpPr txBox="1"/>
          <p:nvPr/>
        </p:nvSpPr>
        <p:spPr>
          <a:xfrm>
            <a:off x="388800" y="528025"/>
            <a:ext cx="4412100" cy="17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FFFFFF"/>
                </a:solidFill>
              </a:rPr>
              <a:t>Рекомендательная система</a:t>
            </a:r>
            <a:endParaRPr sz="19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ru">
                <a:solidFill>
                  <a:srgbClr val="FFFFFF"/>
                </a:solidFill>
              </a:rPr>
              <a:t>Коллаборативная фильтрация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ru">
                <a:solidFill>
                  <a:srgbClr val="FFFFFF"/>
                </a:solidFill>
              </a:rPr>
              <a:t>Content Base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ru">
                <a:solidFill>
                  <a:srgbClr val="FFFFFF"/>
                </a:solidFill>
              </a:rPr>
              <a:t>Гибридная рекомендательная система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ru">
                <a:solidFill>
                  <a:srgbClr val="FFFFFF"/>
                </a:solidFill>
              </a:rPr>
              <a:t>TFRS (метод 2х башен)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25"/>
          <p:cNvSpPr txBox="1"/>
          <p:nvPr/>
        </p:nvSpPr>
        <p:spPr>
          <a:xfrm>
            <a:off x="5370900" y="899525"/>
            <a:ext cx="33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TensorFlow Recommenders(TFRS)</a:t>
            </a:r>
            <a:endParaRPr/>
          </a:p>
        </p:txBody>
      </p:sp>
      <p:pic>
        <p:nvPicPr>
          <p:cNvPr id="92" name="Google Shape;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9875" y="1286525"/>
            <a:ext cx="3904051" cy="2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2975" y="287450"/>
            <a:ext cx="1625723" cy="545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" name="Google Shape;94;p25"/>
          <p:cNvGrpSpPr/>
          <p:nvPr/>
        </p:nvGrpSpPr>
        <p:grpSpPr>
          <a:xfrm>
            <a:off x="532800" y="2323388"/>
            <a:ext cx="4971400" cy="687838"/>
            <a:chOff x="564450" y="2399588"/>
            <a:chExt cx="4971400" cy="687838"/>
          </a:xfrm>
        </p:grpSpPr>
        <p:sp>
          <p:nvSpPr>
            <p:cNvPr id="95" name="Google Shape;95;p25"/>
            <p:cNvSpPr txBox="1"/>
            <p:nvPr/>
          </p:nvSpPr>
          <p:spPr>
            <a:xfrm>
              <a:off x="2564050" y="2502425"/>
              <a:ext cx="29718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@domnenko_a_n  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0001@list.ru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96" name="Google Shape;96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4450" y="2399588"/>
              <a:ext cx="1905000" cy="590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7" name="Google Shape;97;p25"/>
          <p:cNvGrpSpPr/>
          <p:nvPr/>
        </p:nvGrpSpPr>
        <p:grpSpPr>
          <a:xfrm>
            <a:off x="517800" y="3307800"/>
            <a:ext cx="3879109" cy="1558946"/>
            <a:chOff x="594000" y="3384000"/>
            <a:chExt cx="3879109" cy="1558946"/>
          </a:xfrm>
        </p:grpSpPr>
        <p:sp>
          <p:nvSpPr>
            <p:cNvPr id="98" name="Google Shape;98;p25"/>
            <p:cNvSpPr txBox="1"/>
            <p:nvPr/>
          </p:nvSpPr>
          <p:spPr>
            <a:xfrm>
              <a:off x="3304309" y="4450346"/>
              <a:ext cx="1168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Домненко 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Алексей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" name="Google Shape;99;p25"/>
            <p:cNvSpPr txBox="1"/>
            <p:nvPr/>
          </p:nvSpPr>
          <p:spPr>
            <a:xfrm>
              <a:off x="1857725" y="4450346"/>
              <a:ext cx="1296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Хуторной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Борис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25"/>
            <p:cNvSpPr txBox="1"/>
            <p:nvPr/>
          </p:nvSpPr>
          <p:spPr>
            <a:xfrm>
              <a:off x="664119" y="4450346"/>
              <a:ext cx="9636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Ярулин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Дамир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01" name="Google Shape;101;p25"/>
            <p:cNvGrpSpPr/>
            <p:nvPr/>
          </p:nvGrpSpPr>
          <p:grpSpPr>
            <a:xfrm>
              <a:off x="3336790" y="3384000"/>
              <a:ext cx="1101600" cy="1101600"/>
              <a:chOff x="3345250" y="3207800"/>
              <a:chExt cx="1101600" cy="1101600"/>
            </a:xfrm>
          </p:grpSpPr>
          <p:sp>
            <p:nvSpPr>
              <p:cNvPr id="102" name="Google Shape;102;p25"/>
              <p:cNvSpPr/>
              <p:nvPr/>
            </p:nvSpPr>
            <p:spPr>
              <a:xfrm>
                <a:off x="3345250" y="3207800"/>
                <a:ext cx="1101600" cy="11016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3" name="Google Shape;103;p25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414184" y="3278595"/>
                <a:ext cx="963733" cy="96001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4" name="Google Shape;104;p25"/>
            <p:cNvGrpSpPr/>
            <p:nvPr/>
          </p:nvGrpSpPr>
          <p:grpSpPr>
            <a:xfrm>
              <a:off x="1954106" y="3384000"/>
              <a:ext cx="1101600" cy="1101600"/>
              <a:chOff x="1955213" y="3378780"/>
              <a:chExt cx="1101600" cy="1101600"/>
            </a:xfrm>
          </p:grpSpPr>
          <p:sp>
            <p:nvSpPr>
              <p:cNvPr id="105" name="Google Shape;105;p25"/>
              <p:cNvSpPr/>
              <p:nvPr/>
            </p:nvSpPr>
            <p:spPr>
              <a:xfrm>
                <a:off x="1955213" y="3378780"/>
                <a:ext cx="1101600" cy="11016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6" name="Google Shape;106;p25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2024147" y="3447713"/>
                <a:ext cx="963732" cy="96373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7" name="Google Shape;107;p25"/>
            <p:cNvGrpSpPr/>
            <p:nvPr/>
          </p:nvGrpSpPr>
          <p:grpSpPr>
            <a:xfrm>
              <a:off x="594000" y="3384000"/>
              <a:ext cx="1101600" cy="1101600"/>
              <a:chOff x="625779" y="3467377"/>
              <a:chExt cx="1101600" cy="1101600"/>
            </a:xfrm>
          </p:grpSpPr>
          <p:sp>
            <p:nvSpPr>
              <p:cNvPr id="108" name="Google Shape;108;p25"/>
              <p:cNvSpPr/>
              <p:nvPr/>
            </p:nvSpPr>
            <p:spPr>
              <a:xfrm>
                <a:off x="625779" y="3467377"/>
                <a:ext cx="1101600" cy="11016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9" name="Google Shape;109;p25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694179" y="3535778"/>
                <a:ext cx="964800" cy="9648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10" name="Google Shape;110;p25"/>
          <p:cNvSpPr txBox="1"/>
          <p:nvPr/>
        </p:nvSpPr>
        <p:spPr>
          <a:xfrm>
            <a:off x="448650" y="2885400"/>
            <a:ext cx="403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Специализация - искусственный интеллект</a:t>
            </a:r>
            <a:endParaRPr i="1"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Данные. Предварительный анализ и обработка.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3" name="Google Shape;213;p34"/>
          <p:cNvSpPr txBox="1"/>
          <p:nvPr/>
        </p:nvSpPr>
        <p:spPr>
          <a:xfrm>
            <a:off x="599300" y="1007325"/>
            <a:ext cx="8124000" cy="3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Используем предоставленный датасет </a:t>
            </a:r>
            <a:r>
              <a:rPr b="1" lang="ru">
                <a:solidFill>
                  <a:schemeClr val="dk1"/>
                </a:solidFill>
              </a:rPr>
              <a:t>“video_dataset.csv”,</a:t>
            </a:r>
            <a:r>
              <a:rPr lang="ru">
                <a:solidFill>
                  <a:schemeClr val="dk1"/>
                </a:solidFill>
              </a:rPr>
              <a:t> размещённый на сайте конкурса.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Пустых значений - нет, дубликатов - нет, однако поведенческие факторы - оставляют желать лучшего: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Мы видим очень ограниченную группу фанатов, большинство же пользователей - не задерживаются на сайте. Проблема известная, называется </a:t>
            </a:r>
            <a:r>
              <a:rPr b="1" lang="ru">
                <a:solidFill>
                  <a:srgbClr val="FF0000"/>
                </a:solidFill>
              </a:rPr>
              <a:t>“п</a:t>
            </a:r>
            <a:r>
              <a:rPr b="1" lang="ru">
                <a:solidFill>
                  <a:srgbClr val="FF0000"/>
                </a:solidFill>
              </a:rPr>
              <a:t>редвзятость по популярности”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214" name="Google Shape;21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694" y="1677025"/>
            <a:ext cx="2592580" cy="251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0775" y="1682175"/>
            <a:ext cx="2520000" cy="25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Решение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1" name="Google Shape;221;p35"/>
          <p:cNvSpPr txBox="1"/>
          <p:nvPr/>
        </p:nvSpPr>
        <p:spPr>
          <a:xfrm>
            <a:off x="1361300" y="854925"/>
            <a:ext cx="7992300" cy="13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Полная реализация системы: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hlinkClick r:id="rId3"/>
              </a:rPr>
              <a:t>https://github.com/Domnenko-Aleksey/VP-RS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Реализация концепции                          </a:t>
            </a:r>
            <a:r>
              <a:rPr lang="ru" sz="1300" u="sng">
                <a:solidFill>
                  <a:schemeClr val="hlink"/>
                </a:solidFill>
                <a:hlinkClick r:id="rId4"/>
              </a:rPr>
              <a:t>https://colab.research.google.com/drive/1W-vTk2H0rRgFn1-BYjZ5vqRzn20Wljqp?usp=share_link</a:t>
            </a:r>
            <a:endParaRPr b="1" sz="1300">
              <a:solidFill>
                <a:schemeClr val="dk1"/>
              </a:solidFill>
            </a:endParaRPr>
          </a:p>
        </p:txBody>
      </p:sp>
      <p:grpSp>
        <p:nvGrpSpPr>
          <p:cNvPr id="222" name="Google Shape;222;p35"/>
          <p:cNvGrpSpPr/>
          <p:nvPr/>
        </p:nvGrpSpPr>
        <p:grpSpPr>
          <a:xfrm>
            <a:off x="721435" y="923068"/>
            <a:ext cx="572556" cy="572556"/>
            <a:chOff x="1190625" y="238125"/>
            <a:chExt cx="5186200" cy="5186200"/>
          </a:xfrm>
        </p:grpSpPr>
        <p:sp>
          <p:nvSpPr>
            <p:cNvPr id="223" name="Google Shape;223;p35"/>
            <p:cNvSpPr/>
            <p:nvPr/>
          </p:nvSpPr>
          <p:spPr>
            <a:xfrm>
              <a:off x="1190625" y="238125"/>
              <a:ext cx="5186200" cy="5186200"/>
            </a:xfrm>
            <a:custGeom>
              <a:rect b="b" l="l" r="r" t="t"/>
              <a:pathLst>
                <a:path extrusionOk="0" h="207448" w="207448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5D0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5"/>
            <p:cNvSpPr/>
            <p:nvPr/>
          </p:nvSpPr>
          <p:spPr>
            <a:xfrm>
              <a:off x="2759723" y="1699725"/>
              <a:ext cx="2049975" cy="2262475"/>
            </a:xfrm>
            <a:custGeom>
              <a:rect b="b" l="l" r="r" t="t"/>
              <a:pathLst>
                <a:path extrusionOk="0" h="90499" w="81999">
                  <a:moveTo>
                    <a:pt x="16434" y="1"/>
                  </a:moveTo>
                  <a:cubicBezTo>
                    <a:pt x="15741" y="1"/>
                    <a:pt x="15091" y="59"/>
                    <a:pt x="14485" y="173"/>
                  </a:cubicBezTo>
                  <a:cubicBezTo>
                    <a:pt x="14251" y="173"/>
                    <a:pt x="14017" y="173"/>
                    <a:pt x="13550" y="406"/>
                  </a:cubicBezTo>
                  <a:cubicBezTo>
                    <a:pt x="12849" y="406"/>
                    <a:pt x="12382" y="873"/>
                    <a:pt x="11915" y="1341"/>
                  </a:cubicBezTo>
                  <a:cubicBezTo>
                    <a:pt x="11214" y="1808"/>
                    <a:pt x="10980" y="2275"/>
                    <a:pt x="10747" y="2976"/>
                  </a:cubicBezTo>
                  <a:cubicBezTo>
                    <a:pt x="8411" y="8583"/>
                    <a:pt x="8177" y="13489"/>
                    <a:pt x="9112" y="17694"/>
                  </a:cubicBezTo>
                  <a:cubicBezTo>
                    <a:pt x="6075" y="21899"/>
                    <a:pt x="4206" y="27272"/>
                    <a:pt x="4206" y="32878"/>
                  </a:cubicBezTo>
                  <a:cubicBezTo>
                    <a:pt x="4206" y="50166"/>
                    <a:pt x="12149" y="59043"/>
                    <a:pt x="25932" y="62313"/>
                  </a:cubicBezTo>
                  <a:cubicBezTo>
                    <a:pt x="25464" y="63949"/>
                    <a:pt x="25231" y="65584"/>
                    <a:pt x="24997" y="67453"/>
                  </a:cubicBezTo>
                  <a:cubicBezTo>
                    <a:pt x="24355" y="67511"/>
                    <a:pt x="23756" y="67541"/>
                    <a:pt x="23205" y="67541"/>
                  </a:cubicBezTo>
                  <a:cubicBezTo>
                    <a:pt x="21551" y="67541"/>
                    <a:pt x="20325" y="67278"/>
                    <a:pt x="19624" y="66752"/>
                  </a:cubicBezTo>
                  <a:cubicBezTo>
                    <a:pt x="19157" y="66518"/>
                    <a:pt x="18456" y="65818"/>
                    <a:pt x="17755" y="64650"/>
                  </a:cubicBezTo>
                  <a:cubicBezTo>
                    <a:pt x="17330" y="64224"/>
                    <a:pt x="15551" y="62252"/>
                    <a:pt x="15586" y="62252"/>
                  </a:cubicBezTo>
                  <a:lnTo>
                    <a:pt x="15586" y="62252"/>
                  </a:lnTo>
                  <a:cubicBezTo>
                    <a:pt x="15589" y="62252"/>
                    <a:pt x="15611" y="62271"/>
                    <a:pt x="15653" y="62313"/>
                  </a:cubicBezTo>
                  <a:cubicBezTo>
                    <a:pt x="12382" y="58342"/>
                    <a:pt x="10046" y="56240"/>
                    <a:pt x="6542" y="54838"/>
                  </a:cubicBezTo>
                  <a:cubicBezTo>
                    <a:pt x="6058" y="54741"/>
                    <a:pt x="5534" y="54684"/>
                    <a:pt x="5003" y="54684"/>
                  </a:cubicBezTo>
                  <a:cubicBezTo>
                    <a:pt x="4253" y="54684"/>
                    <a:pt x="3488" y="54798"/>
                    <a:pt x="2804" y="55071"/>
                  </a:cubicBezTo>
                  <a:cubicBezTo>
                    <a:pt x="1870" y="55539"/>
                    <a:pt x="935" y="56473"/>
                    <a:pt x="468" y="57641"/>
                  </a:cubicBezTo>
                  <a:cubicBezTo>
                    <a:pt x="1" y="58809"/>
                    <a:pt x="234" y="60211"/>
                    <a:pt x="702" y="61145"/>
                  </a:cubicBezTo>
                  <a:cubicBezTo>
                    <a:pt x="1169" y="62313"/>
                    <a:pt x="2103" y="63248"/>
                    <a:pt x="3271" y="63715"/>
                  </a:cubicBezTo>
                  <a:cubicBezTo>
                    <a:pt x="4673" y="64182"/>
                    <a:pt x="6075" y="65350"/>
                    <a:pt x="8177" y="67920"/>
                  </a:cubicBezTo>
                  <a:cubicBezTo>
                    <a:pt x="9112" y="68855"/>
                    <a:pt x="9812" y="69789"/>
                    <a:pt x="10513" y="70723"/>
                  </a:cubicBezTo>
                  <a:cubicBezTo>
                    <a:pt x="11915" y="72359"/>
                    <a:pt x="13083" y="73527"/>
                    <a:pt x="14485" y="74461"/>
                  </a:cubicBezTo>
                  <a:cubicBezTo>
                    <a:pt x="16727" y="75956"/>
                    <a:pt x="19419" y="76704"/>
                    <a:pt x="22558" y="76704"/>
                  </a:cubicBezTo>
                  <a:cubicBezTo>
                    <a:pt x="23343" y="76704"/>
                    <a:pt x="24156" y="76657"/>
                    <a:pt x="24997" y="76564"/>
                  </a:cubicBezTo>
                  <a:lnTo>
                    <a:pt x="24997" y="81236"/>
                  </a:lnTo>
                  <a:cubicBezTo>
                    <a:pt x="24063" y="81470"/>
                    <a:pt x="23128" y="82170"/>
                    <a:pt x="22427" y="82871"/>
                  </a:cubicBezTo>
                  <a:cubicBezTo>
                    <a:pt x="21727" y="83806"/>
                    <a:pt x="21259" y="84740"/>
                    <a:pt x="21259" y="85908"/>
                  </a:cubicBezTo>
                  <a:cubicBezTo>
                    <a:pt x="21493" y="86843"/>
                    <a:pt x="21727" y="88011"/>
                    <a:pt x="22427" y="88712"/>
                  </a:cubicBezTo>
                  <a:cubicBezTo>
                    <a:pt x="23128" y="89646"/>
                    <a:pt x="24063" y="90113"/>
                    <a:pt x="25231" y="90347"/>
                  </a:cubicBezTo>
                  <a:cubicBezTo>
                    <a:pt x="25822" y="90450"/>
                    <a:pt x="26394" y="90499"/>
                    <a:pt x="26942" y="90499"/>
                  </a:cubicBezTo>
                  <a:cubicBezTo>
                    <a:pt x="31381" y="90499"/>
                    <a:pt x="34342" y="87289"/>
                    <a:pt x="34342" y="83339"/>
                  </a:cubicBezTo>
                  <a:lnTo>
                    <a:pt x="34342" y="68621"/>
                  </a:lnTo>
                  <a:cubicBezTo>
                    <a:pt x="34342" y="65818"/>
                    <a:pt x="35510" y="63248"/>
                    <a:pt x="36444" y="62313"/>
                  </a:cubicBezTo>
                  <a:cubicBezTo>
                    <a:pt x="39481" y="59744"/>
                    <a:pt x="37846" y="54838"/>
                    <a:pt x="33874" y="54371"/>
                  </a:cubicBezTo>
                  <a:cubicBezTo>
                    <a:pt x="20091" y="52735"/>
                    <a:pt x="13550" y="47596"/>
                    <a:pt x="13550" y="32878"/>
                  </a:cubicBezTo>
                  <a:cubicBezTo>
                    <a:pt x="13550" y="28440"/>
                    <a:pt x="15185" y="24702"/>
                    <a:pt x="17989" y="21899"/>
                  </a:cubicBezTo>
                  <a:cubicBezTo>
                    <a:pt x="18456" y="21198"/>
                    <a:pt x="18923" y="20263"/>
                    <a:pt x="19157" y="19562"/>
                  </a:cubicBezTo>
                  <a:cubicBezTo>
                    <a:pt x="19157" y="18628"/>
                    <a:pt x="19157" y="17694"/>
                    <a:pt x="18690" y="16993"/>
                  </a:cubicBezTo>
                  <a:cubicBezTo>
                    <a:pt x="17989" y="15124"/>
                    <a:pt x="17755" y="12554"/>
                    <a:pt x="18456" y="9517"/>
                  </a:cubicBezTo>
                  <a:lnTo>
                    <a:pt x="18456" y="9517"/>
                  </a:lnTo>
                  <a:cubicBezTo>
                    <a:pt x="20792" y="10218"/>
                    <a:pt x="23596" y="11620"/>
                    <a:pt x="27100" y="13956"/>
                  </a:cubicBezTo>
                  <a:cubicBezTo>
                    <a:pt x="27567" y="14189"/>
                    <a:pt x="28268" y="14657"/>
                    <a:pt x="28969" y="14657"/>
                  </a:cubicBezTo>
                  <a:lnTo>
                    <a:pt x="31071" y="14657"/>
                  </a:lnTo>
                  <a:cubicBezTo>
                    <a:pt x="34809" y="13489"/>
                    <a:pt x="39014" y="13021"/>
                    <a:pt x="43219" y="13021"/>
                  </a:cubicBezTo>
                  <a:cubicBezTo>
                    <a:pt x="47190" y="13021"/>
                    <a:pt x="51395" y="13489"/>
                    <a:pt x="55367" y="14657"/>
                  </a:cubicBezTo>
                  <a:lnTo>
                    <a:pt x="57236" y="14657"/>
                  </a:lnTo>
                  <a:cubicBezTo>
                    <a:pt x="57936" y="14657"/>
                    <a:pt x="58637" y="14189"/>
                    <a:pt x="59105" y="13956"/>
                  </a:cubicBezTo>
                  <a:cubicBezTo>
                    <a:pt x="62609" y="11620"/>
                    <a:pt x="65646" y="10218"/>
                    <a:pt x="67982" y="9517"/>
                  </a:cubicBezTo>
                  <a:lnTo>
                    <a:pt x="67982" y="9517"/>
                  </a:lnTo>
                  <a:cubicBezTo>
                    <a:pt x="68683" y="12554"/>
                    <a:pt x="68215" y="15124"/>
                    <a:pt x="67515" y="16993"/>
                  </a:cubicBezTo>
                  <a:cubicBezTo>
                    <a:pt x="67047" y="17694"/>
                    <a:pt x="67047" y="18628"/>
                    <a:pt x="67281" y="19562"/>
                  </a:cubicBezTo>
                  <a:cubicBezTo>
                    <a:pt x="67281" y="20263"/>
                    <a:pt x="67748" y="21198"/>
                    <a:pt x="68449" y="21899"/>
                  </a:cubicBezTo>
                  <a:cubicBezTo>
                    <a:pt x="71252" y="24936"/>
                    <a:pt x="72654" y="28440"/>
                    <a:pt x="72654" y="32878"/>
                  </a:cubicBezTo>
                  <a:cubicBezTo>
                    <a:pt x="72654" y="47596"/>
                    <a:pt x="66113" y="52735"/>
                    <a:pt x="52330" y="54371"/>
                  </a:cubicBezTo>
                  <a:cubicBezTo>
                    <a:pt x="48358" y="54838"/>
                    <a:pt x="46723" y="59744"/>
                    <a:pt x="49760" y="62547"/>
                  </a:cubicBezTo>
                  <a:cubicBezTo>
                    <a:pt x="50928" y="63481"/>
                    <a:pt x="51863" y="65584"/>
                    <a:pt x="51863" y="68621"/>
                  </a:cubicBezTo>
                  <a:cubicBezTo>
                    <a:pt x="51863" y="71658"/>
                    <a:pt x="51863" y="74695"/>
                    <a:pt x="51863" y="77965"/>
                  </a:cubicBezTo>
                  <a:lnTo>
                    <a:pt x="51629" y="81236"/>
                  </a:lnTo>
                  <a:lnTo>
                    <a:pt x="51629" y="83339"/>
                  </a:lnTo>
                  <a:cubicBezTo>
                    <a:pt x="51629" y="87289"/>
                    <a:pt x="54774" y="90499"/>
                    <a:pt x="59254" y="90499"/>
                  </a:cubicBezTo>
                  <a:cubicBezTo>
                    <a:pt x="59808" y="90499"/>
                    <a:pt x="60382" y="90450"/>
                    <a:pt x="60973" y="90347"/>
                  </a:cubicBezTo>
                  <a:cubicBezTo>
                    <a:pt x="62142" y="90113"/>
                    <a:pt x="63076" y="89412"/>
                    <a:pt x="63777" y="88712"/>
                  </a:cubicBezTo>
                  <a:cubicBezTo>
                    <a:pt x="64478" y="87777"/>
                    <a:pt x="64711" y="86843"/>
                    <a:pt x="64711" y="85908"/>
                  </a:cubicBezTo>
                  <a:cubicBezTo>
                    <a:pt x="64711" y="84740"/>
                    <a:pt x="64478" y="83806"/>
                    <a:pt x="63777" y="82871"/>
                  </a:cubicBezTo>
                  <a:cubicBezTo>
                    <a:pt x="63076" y="81937"/>
                    <a:pt x="62142" y="81470"/>
                    <a:pt x="61207" y="81236"/>
                  </a:cubicBezTo>
                  <a:cubicBezTo>
                    <a:pt x="61207" y="77031"/>
                    <a:pt x="61207" y="72826"/>
                    <a:pt x="61207" y="68621"/>
                  </a:cubicBezTo>
                  <a:cubicBezTo>
                    <a:pt x="61207" y="66518"/>
                    <a:pt x="60740" y="64182"/>
                    <a:pt x="60273" y="62313"/>
                  </a:cubicBezTo>
                  <a:cubicBezTo>
                    <a:pt x="74056" y="59043"/>
                    <a:pt x="81999" y="50166"/>
                    <a:pt x="81999" y="32878"/>
                  </a:cubicBezTo>
                  <a:cubicBezTo>
                    <a:pt x="81999" y="27038"/>
                    <a:pt x="80363" y="21899"/>
                    <a:pt x="77093" y="17694"/>
                  </a:cubicBezTo>
                  <a:cubicBezTo>
                    <a:pt x="78027" y="13489"/>
                    <a:pt x="78027" y="8583"/>
                    <a:pt x="75691" y="2976"/>
                  </a:cubicBezTo>
                  <a:cubicBezTo>
                    <a:pt x="75457" y="2275"/>
                    <a:pt x="74990" y="1808"/>
                    <a:pt x="74523" y="1341"/>
                  </a:cubicBezTo>
                  <a:cubicBezTo>
                    <a:pt x="74056" y="873"/>
                    <a:pt x="73355" y="406"/>
                    <a:pt x="72654" y="406"/>
                  </a:cubicBezTo>
                  <a:cubicBezTo>
                    <a:pt x="72420" y="173"/>
                    <a:pt x="72187" y="173"/>
                    <a:pt x="71720" y="173"/>
                  </a:cubicBezTo>
                  <a:cubicBezTo>
                    <a:pt x="71113" y="59"/>
                    <a:pt x="70463" y="1"/>
                    <a:pt x="69771" y="1"/>
                  </a:cubicBezTo>
                  <a:cubicBezTo>
                    <a:pt x="66195" y="1"/>
                    <a:pt x="61471" y="1556"/>
                    <a:pt x="55600" y="5078"/>
                  </a:cubicBezTo>
                  <a:cubicBezTo>
                    <a:pt x="51629" y="4144"/>
                    <a:pt x="47424" y="3677"/>
                    <a:pt x="43219" y="3677"/>
                  </a:cubicBezTo>
                  <a:cubicBezTo>
                    <a:pt x="39014" y="3677"/>
                    <a:pt x="34575" y="4144"/>
                    <a:pt x="30604" y="5078"/>
                  </a:cubicBezTo>
                  <a:cubicBezTo>
                    <a:pt x="24733" y="1556"/>
                    <a:pt x="20009" y="1"/>
                    <a:pt x="16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Google Shape;225;p35"/>
          <p:cNvGrpSpPr/>
          <p:nvPr/>
        </p:nvGrpSpPr>
        <p:grpSpPr>
          <a:xfrm>
            <a:off x="721435" y="1633200"/>
            <a:ext cx="572556" cy="572556"/>
            <a:chOff x="721435" y="1785600"/>
            <a:chExt cx="572556" cy="572556"/>
          </a:xfrm>
        </p:grpSpPr>
        <p:sp>
          <p:nvSpPr>
            <p:cNvPr id="226" name="Google Shape;226;p35"/>
            <p:cNvSpPr/>
            <p:nvPr/>
          </p:nvSpPr>
          <p:spPr>
            <a:xfrm>
              <a:off x="721435" y="1785600"/>
              <a:ext cx="572556" cy="572556"/>
            </a:xfrm>
            <a:custGeom>
              <a:rect b="b" l="l" r="r" t="t"/>
              <a:pathLst>
                <a:path extrusionOk="0" h="207448" w="207448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5D0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5"/>
            <p:cNvSpPr/>
            <p:nvPr/>
          </p:nvSpPr>
          <p:spPr>
            <a:xfrm>
              <a:off x="883047" y="1945154"/>
              <a:ext cx="249334" cy="215209"/>
            </a:xfrm>
            <a:custGeom>
              <a:rect b="b" l="l" r="r" t="t"/>
              <a:pathLst>
                <a:path extrusionOk="0" h="20545" w="20683">
                  <a:moveTo>
                    <a:pt x="9621" y="9676"/>
                  </a:moveTo>
                  <a:cubicBezTo>
                    <a:pt x="9621" y="9676"/>
                    <a:pt x="9621" y="9675"/>
                    <a:pt x="9621" y="9675"/>
                  </a:cubicBezTo>
                  <a:lnTo>
                    <a:pt x="9620" y="9674"/>
                  </a:lnTo>
                  <a:cubicBezTo>
                    <a:pt x="9620" y="9674"/>
                    <a:pt x="9621" y="9676"/>
                    <a:pt x="9621" y="9676"/>
                  </a:cubicBezTo>
                  <a:close/>
                  <a:moveTo>
                    <a:pt x="19582" y="1266"/>
                  </a:moveTo>
                  <a:cubicBezTo>
                    <a:pt x="18115" y="-422"/>
                    <a:pt x="15737" y="-422"/>
                    <a:pt x="14270" y="1266"/>
                  </a:cubicBezTo>
                  <a:lnTo>
                    <a:pt x="14934" y="2030"/>
                  </a:lnTo>
                  <a:cubicBezTo>
                    <a:pt x="16034" y="765"/>
                    <a:pt x="17818" y="765"/>
                    <a:pt x="18918" y="2030"/>
                  </a:cubicBezTo>
                  <a:cubicBezTo>
                    <a:pt x="20019" y="3297"/>
                    <a:pt x="20019" y="5351"/>
                    <a:pt x="18918" y="6618"/>
                  </a:cubicBezTo>
                  <a:lnTo>
                    <a:pt x="8956" y="17881"/>
                  </a:lnTo>
                  <a:lnTo>
                    <a:pt x="9621" y="18645"/>
                  </a:lnTo>
                  <a:lnTo>
                    <a:pt x="19582" y="7382"/>
                  </a:lnTo>
                  <a:cubicBezTo>
                    <a:pt x="21050" y="5693"/>
                    <a:pt x="21050" y="2955"/>
                    <a:pt x="19582" y="1266"/>
                  </a:cubicBezTo>
                  <a:moveTo>
                    <a:pt x="2315" y="17881"/>
                  </a:moveTo>
                  <a:cubicBezTo>
                    <a:pt x="481" y="15770"/>
                    <a:pt x="481" y="12551"/>
                    <a:pt x="2315" y="10439"/>
                  </a:cubicBezTo>
                  <a:cubicBezTo>
                    <a:pt x="2317" y="10437"/>
                    <a:pt x="2320" y="10434"/>
                    <a:pt x="2323" y="10431"/>
                  </a:cubicBezTo>
                  <a:lnTo>
                    <a:pt x="9289" y="2413"/>
                  </a:lnTo>
                  <a:cubicBezTo>
                    <a:pt x="9472" y="2201"/>
                    <a:pt x="9472" y="1859"/>
                    <a:pt x="9289" y="1648"/>
                  </a:cubicBezTo>
                  <a:cubicBezTo>
                    <a:pt x="9105" y="1437"/>
                    <a:pt x="8808" y="1437"/>
                    <a:pt x="8624" y="1648"/>
                  </a:cubicBezTo>
                  <a:lnTo>
                    <a:pt x="1651" y="9675"/>
                  </a:lnTo>
                  <a:cubicBezTo>
                    <a:pt x="-550" y="12208"/>
                    <a:pt x="-550" y="16112"/>
                    <a:pt x="1651" y="18645"/>
                  </a:cubicBezTo>
                  <a:cubicBezTo>
                    <a:pt x="3852" y="21178"/>
                    <a:pt x="7420" y="21178"/>
                    <a:pt x="9621" y="18645"/>
                  </a:cubicBezTo>
                  <a:lnTo>
                    <a:pt x="8948" y="17889"/>
                  </a:lnTo>
                  <a:cubicBezTo>
                    <a:pt x="7114" y="19991"/>
                    <a:pt x="4147" y="19989"/>
                    <a:pt x="2315" y="17881"/>
                  </a:cubicBezTo>
                  <a:moveTo>
                    <a:pt x="6300" y="13497"/>
                  </a:moveTo>
                  <a:cubicBezTo>
                    <a:pt x="7033" y="14341"/>
                    <a:pt x="8223" y="14341"/>
                    <a:pt x="8956" y="13497"/>
                  </a:cubicBezTo>
                  <a:lnTo>
                    <a:pt x="13937" y="7764"/>
                  </a:lnTo>
                  <a:cubicBezTo>
                    <a:pt x="14121" y="7553"/>
                    <a:pt x="14121" y="7211"/>
                    <a:pt x="13937" y="7000"/>
                  </a:cubicBezTo>
                  <a:cubicBezTo>
                    <a:pt x="13754" y="6789"/>
                    <a:pt x="13457" y="6789"/>
                    <a:pt x="13273" y="7000"/>
                  </a:cubicBezTo>
                  <a:lnTo>
                    <a:pt x="8292" y="12732"/>
                  </a:lnTo>
                  <a:cubicBezTo>
                    <a:pt x="7926" y="13155"/>
                    <a:pt x="7331" y="13155"/>
                    <a:pt x="6964" y="12732"/>
                  </a:cubicBezTo>
                  <a:cubicBezTo>
                    <a:pt x="6597" y="12310"/>
                    <a:pt x="6597" y="11626"/>
                    <a:pt x="6964" y="11204"/>
                  </a:cubicBezTo>
                  <a:lnTo>
                    <a:pt x="8292" y="9675"/>
                  </a:lnTo>
                  <a:lnTo>
                    <a:pt x="14934" y="2030"/>
                  </a:lnTo>
                  <a:lnTo>
                    <a:pt x="14270" y="1266"/>
                  </a:lnTo>
                  <a:lnTo>
                    <a:pt x="6300" y="10439"/>
                  </a:lnTo>
                  <a:cubicBezTo>
                    <a:pt x="5566" y="11284"/>
                    <a:pt x="5566" y="12653"/>
                    <a:pt x="6300" y="134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7125" lIns="17125" spcFirstLastPara="1" rIns="17125" wrap="square" tIns="171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35"/>
          <p:cNvSpPr txBox="1"/>
          <p:nvPr/>
        </p:nvSpPr>
        <p:spPr>
          <a:xfrm>
            <a:off x="721425" y="2338250"/>
            <a:ext cx="7275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Решение готово и развёрнуто на сервере для теста, данные взяты с сайта конкурса,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Roboto"/>
                <a:ea typeface="Roboto"/>
                <a:cs typeface="Roboto"/>
                <a:sym typeface="Roboto"/>
              </a:rPr>
              <a:t>Технические данные: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Строк данных:                                                                1 501 738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Обучающая выборка:                                                   10 000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Тестовая выборка:                                                         2 000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Топ популярных видео для рекомендаций:           1 000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Размер сжатого признакового пространства:      64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Эпох обучения:                                                                3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Время обучения на CPU, 8 ядер (без GPU):             ~ 6 минут 30 секунд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Время выдачи рекомендации:                                   0,003 (GPU) / 0.49 (CPU) секунды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325" y="1340550"/>
            <a:ext cx="5426650" cy="3361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4" name="Google Shape;23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6945" y="2107700"/>
            <a:ext cx="3718430" cy="2594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5" name="Google Shape;23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7600" y="1185625"/>
            <a:ext cx="3457775" cy="922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6" name="Google Shape;236;p36"/>
          <p:cNvSpPr txBox="1"/>
          <p:nvPr>
            <p:ph type="title"/>
          </p:nvPr>
        </p:nvSpPr>
        <p:spPr>
          <a:xfrm>
            <a:off x="599300" y="384325"/>
            <a:ext cx="85206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Обучение модели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ru" sz="1400">
                <a:latin typeface="Arial"/>
                <a:ea typeface="Arial"/>
                <a:cs typeface="Arial"/>
                <a:sym typeface="Arial"/>
              </a:rPr>
              <a:t>Белым цветом - данные полученные в колабе, черный - решение, развёрнутое на на сервере</a:t>
            </a:r>
            <a:endParaRPr b="0"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/>
          <p:nvPr/>
        </p:nvSpPr>
        <p:spPr>
          <a:xfrm>
            <a:off x="0" y="4350"/>
            <a:ext cx="9144000" cy="5168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7"/>
          <p:cNvSpPr/>
          <p:nvPr/>
        </p:nvSpPr>
        <p:spPr>
          <a:xfrm rot="10800000">
            <a:off x="4482325" y="-72000"/>
            <a:ext cx="5100000" cy="51687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7"/>
          <p:cNvSpPr txBox="1"/>
          <p:nvPr/>
        </p:nvSpPr>
        <p:spPr>
          <a:xfrm>
            <a:off x="5943200" y="127825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 СОЮЗ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37"/>
          <p:cNvSpPr txBox="1"/>
          <p:nvPr/>
        </p:nvSpPr>
        <p:spPr>
          <a:xfrm>
            <a:off x="5830775" y="240713"/>
            <a:ext cx="187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Content Base</a:t>
            </a:r>
            <a:endParaRPr/>
          </a:p>
        </p:txBody>
      </p:sp>
      <p:pic>
        <p:nvPicPr>
          <p:cNvPr id="245" name="Google Shape;24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3200" y="4295520"/>
            <a:ext cx="1435402" cy="481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7229" y="698500"/>
            <a:ext cx="2666071" cy="3464538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7"/>
          <p:cNvSpPr txBox="1"/>
          <p:nvPr/>
        </p:nvSpPr>
        <p:spPr>
          <a:xfrm>
            <a:off x="510625" y="545525"/>
            <a:ext cx="39165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Рекомендательная система, основанная на </a:t>
            </a: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семантическом</a:t>
            </a: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сходстве контента.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Область применения - похожие видео данного автора или похожие видео из указанной темы.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Принцип действия: нахождение минимального косинусного расстояния между векторами BERT для текстового описания и тегов.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48" name="Google Shape;24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549" y="3703399"/>
            <a:ext cx="2971800" cy="1143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78599" y="4216800"/>
            <a:ext cx="1689200" cy="87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 txBox="1"/>
          <p:nvPr>
            <p:ph type="title"/>
          </p:nvPr>
        </p:nvSpPr>
        <p:spPr>
          <a:xfrm>
            <a:off x="599300" y="384325"/>
            <a:ext cx="586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Принцип работы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5" name="Google Shape;255;p38"/>
          <p:cNvSpPr txBox="1"/>
          <p:nvPr/>
        </p:nvSpPr>
        <p:spPr>
          <a:xfrm>
            <a:off x="599300" y="931125"/>
            <a:ext cx="8165700" cy="31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При добавлении видео из текстовых полей “</a:t>
            </a:r>
            <a:r>
              <a:rPr b="1" lang="ru">
                <a:solidFill>
                  <a:schemeClr val="dk1"/>
                </a:solidFill>
              </a:rPr>
              <a:t>fulltitle</a:t>
            </a:r>
            <a:r>
              <a:rPr lang="ru">
                <a:solidFill>
                  <a:schemeClr val="dk1"/>
                </a:solidFill>
              </a:rPr>
              <a:t>”, “</a:t>
            </a:r>
            <a:r>
              <a:rPr b="1" lang="ru">
                <a:solidFill>
                  <a:schemeClr val="dk1"/>
                </a:solidFill>
              </a:rPr>
              <a:t>description</a:t>
            </a:r>
            <a:r>
              <a:rPr lang="ru">
                <a:solidFill>
                  <a:schemeClr val="dk1"/>
                </a:solidFill>
              </a:rPr>
              <a:t>”, “</a:t>
            </a:r>
            <a:r>
              <a:rPr b="1" lang="ru">
                <a:solidFill>
                  <a:schemeClr val="dk1"/>
                </a:solidFill>
              </a:rPr>
              <a:t>tags</a:t>
            </a:r>
            <a:r>
              <a:rPr lang="ru">
                <a:solidFill>
                  <a:schemeClr val="dk1"/>
                </a:solidFill>
              </a:rPr>
              <a:t>” формируем BERT - вектора и сохраняем их в базе данных.</a:t>
            </a:r>
            <a:r>
              <a:rPr lang="ru">
                <a:solidFill>
                  <a:schemeClr val="dk1"/>
                </a:solidFill>
              </a:rPr>
              <a:t> 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У запрашиваемого видео получаем текстовое описание, по которому получаем вектор из базы данных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Для запрашиваемого видео</a:t>
            </a:r>
            <a:r>
              <a:rPr lang="ru">
                <a:solidFill>
                  <a:schemeClr val="dk1"/>
                </a:solidFill>
              </a:rPr>
              <a:t> - находим все видео автора данного канала и получаем для них вектора из базы данных.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Для нашего вектора - находим ближайших соседей.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Получаем по векторам id рекомендованных видео и отображаем пользователю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599300" y="384325"/>
            <a:ext cx="586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Схема работы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61" name="Google Shape;2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75" y="1033225"/>
            <a:ext cx="6656825" cy="36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599300" y="384325"/>
            <a:ext cx="586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Тестируем наш концепт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67" name="Google Shape;267;p40"/>
          <p:cNvSpPr txBox="1"/>
          <p:nvPr/>
        </p:nvSpPr>
        <p:spPr>
          <a:xfrm>
            <a:off x="599300" y="931125"/>
            <a:ext cx="8165700" cy="3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Реализация концепции: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https://colab.research.google.com/drive/14d3_wmtq6wlYkA8m6UEpDZqKQIejALw6?usp=share_link</a:t>
            </a:r>
            <a:r>
              <a:rPr lang="ru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Результаты, </a:t>
            </a:r>
            <a:r>
              <a:rPr b="1" lang="ru">
                <a:solidFill>
                  <a:schemeClr val="dk1"/>
                </a:solidFill>
              </a:rPr>
              <a:t>тест 1</a:t>
            </a:r>
            <a:r>
              <a:rPr lang="ru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ПРОСМОТРЕННОЕ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Серия 14 | Говорящая птица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РЕКОМЕНДОВАННЫЕ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Сборник потрясающих серий | Мультфильмы для детей😃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Серия 9 | Детектив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Кино в 23:45 | Моя супербывшая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Сборник невероятных открытий | Мультфильмы для детей 2020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Папины дочки | Сезон 8 | Серия 164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Сборник артистичных серий | Мультфильмы для детей 👨🌂🎭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Восьмидесятые | Серия 72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Молодежка | Сезон 1 | Серия 13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Сборник | Серия 71 - 75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Серия 23 | Снежные горки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/>
        </p:nvSpPr>
        <p:spPr>
          <a:xfrm>
            <a:off x="599300" y="397725"/>
            <a:ext cx="8165700" cy="30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Результаты, </a:t>
            </a:r>
            <a:r>
              <a:rPr b="1" lang="ru">
                <a:solidFill>
                  <a:schemeClr val="dk1"/>
                </a:solidFill>
              </a:rPr>
              <a:t>тест 2</a:t>
            </a:r>
            <a:r>
              <a:rPr lang="ru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ПРОСМОТРЕННОЕ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Импровизация DJ Smash | Слава Богу, ты пришел!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РЕКОМЕНДОВАННЫЕ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Кино на майские — лишь для тебя!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МастерШеф. Дети: новое испытание на 15 минут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Принц Сибири: девушки в предвкушении!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Все против Макеева | Молодежка Лёд и пламя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Молодёжка: Антипова посадят в тюрьму?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Импровизация Макса +100500 | Слава Богу, ты пришел!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Импровизация Ингеборги Дапкунайте | Слава Богу, ты пришел!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Импровизация Андрея Рожкова | Слава Богу, ты пришёл!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Побег идёт не по плану | Мамы чемпионов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AMORE - Детский хор Светлакова | Слава Богу, ты пришел!</a:t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2"/>
          <p:cNvSpPr txBox="1"/>
          <p:nvPr/>
        </p:nvSpPr>
        <p:spPr>
          <a:xfrm>
            <a:off x="599300" y="397725"/>
            <a:ext cx="8165700" cy="44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Результаты, </a:t>
            </a:r>
            <a:r>
              <a:rPr b="1" lang="ru">
                <a:solidFill>
                  <a:schemeClr val="dk1"/>
                </a:solidFill>
              </a:rPr>
              <a:t>тест 3</a:t>
            </a:r>
            <a:r>
              <a:rPr lang="ru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ПРОСМОТРЕННОЕ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Пасха уже тут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РЕКОМЕНДОВАННЫЕ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В поиске рюкзака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День рождения Бульки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Лучшие зимние приключения! ❄️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Расти-механик | Ночные огни Расти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44 котёнка | Кис-кис-мобиль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Щенки и котята-шалуны 🐱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Даша и друзья | Скрипка Эммы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Даша и друзья | Поход с друзьями 🔥|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Лучший пожарник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Самый лучший день! - часть 3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800">
                <a:solidFill>
                  <a:srgbClr val="212121"/>
                </a:solidFill>
                <a:highlight>
                  <a:srgbClr val="FFFFFF"/>
                </a:highlight>
              </a:rPr>
              <a:t>Вывод:</a:t>
            </a:r>
            <a:br>
              <a:rPr lang="ru">
                <a:solidFill>
                  <a:srgbClr val="212121"/>
                </a:solidFill>
                <a:highlight>
                  <a:srgbClr val="FFFFFF"/>
                </a:highlight>
              </a:rPr>
            </a:br>
            <a:r>
              <a:rPr lang="ru">
                <a:solidFill>
                  <a:srgbClr val="212121"/>
                </a:solidFill>
                <a:highlight>
                  <a:srgbClr val="FFFFFF"/>
                </a:highlight>
              </a:rPr>
              <a:t>Построение рекомендательной системы основанной на семантическом сходстве контента на основе сравнения близости векторов BERT даёт очень хорошие результаты, которые по качеству опережают подобные решения, основанные на TF IDF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8" name="Google Shape;278;p42"/>
          <p:cNvSpPr/>
          <p:nvPr/>
        </p:nvSpPr>
        <p:spPr>
          <a:xfrm>
            <a:off x="675497" y="3545518"/>
            <a:ext cx="710586" cy="710586"/>
          </a:xfrm>
          <a:custGeom>
            <a:rect b="b" l="l" r="r" t="t"/>
            <a:pathLst>
              <a:path extrusionOk="0" h="21600" w="21600">
                <a:moveTo>
                  <a:pt x="12133" y="11950"/>
                </a:moveTo>
                <a:lnTo>
                  <a:pt x="12831" y="14044"/>
                </a:lnTo>
                <a:lnTo>
                  <a:pt x="11135" y="12801"/>
                </a:lnTo>
                <a:lnTo>
                  <a:pt x="10555" y="12375"/>
                </a:lnTo>
                <a:lnTo>
                  <a:pt x="9974" y="12801"/>
                </a:lnTo>
                <a:lnTo>
                  <a:pt x="8277" y="14044"/>
                </a:lnTo>
                <a:lnTo>
                  <a:pt x="8976" y="11950"/>
                </a:lnTo>
                <a:lnTo>
                  <a:pt x="9195" y="11291"/>
                </a:lnTo>
                <a:lnTo>
                  <a:pt x="8647" y="10864"/>
                </a:lnTo>
                <a:lnTo>
                  <a:pt x="7280" y="9801"/>
                </a:lnTo>
                <a:lnTo>
                  <a:pt x="9560" y="9801"/>
                </a:lnTo>
                <a:lnTo>
                  <a:pt x="9799" y="9167"/>
                </a:lnTo>
                <a:lnTo>
                  <a:pt x="10555" y="7167"/>
                </a:lnTo>
                <a:lnTo>
                  <a:pt x="11310" y="9167"/>
                </a:lnTo>
                <a:lnTo>
                  <a:pt x="11549" y="9801"/>
                </a:lnTo>
                <a:lnTo>
                  <a:pt x="13829" y="9801"/>
                </a:lnTo>
                <a:lnTo>
                  <a:pt x="12462" y="10864"/>
                </a:lnTo>
                <a:lnTo>
                  <a:pt x="11914" y="11291"/>
                </a:lnTo>
                <a:cubicBezTo>
                  <a:pt x="11914" y="11291"/>
                  <a:pt x="12133" y="11950"/>
                  <a:pt x="12133" y="11950"/>
                </a:cubicBezTo>
                <a:close/>
                <a:moveTo>
                  <a:pt x="12228" y="8820"/>
                </a:moveTo>
                <a:lnTo>
                  <a:pt x="10555" y="4388"/>
                </a:lnTo>
                <a:lnTo>
                  <a:pt x="8881" y="8820"/>
                </a:lnTo>
                <a:lnTo>
                  <a:pt x="4418" y="8820"/>
                </a:lnTo>
                <a:lnTo>
                  <a:pt x="8044" y="11639"/>
                </a:lnTo>
                <a:lnTo>
                  <a:pt x="6371" y="16660"/>
                </a:lnTo>
                <a:lnTo>
                  <a:pt x="10555" y="13592"/>
                </a:lnTo>
                <a:lnTo>
                  <a:pt x="14738" y="16660"/>
                </a:lnTo>
                <a:lnTo>
                  <a:pt x="13065" y="11639"/>
                </a:lnTo>
                <a:lnTo>
                  <a:pt x="16691" y="8820"/>
                </a:lnTo>
                <a:cubicBezTo>
                  <a:pt x="16691" y="8820"/>
                  <a:pt x="12228" y="8820"/>
                  <a:pt x="12228" y="8820"/>
                </a:cubicBezTo>
                <a:close/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7125" lIns="17125" spcFirstLastPara="1" rIns="17125" wrap="square" tIns="17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ill Sans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539" y="0"/>
            <a:ext cx="77229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3"/>
          <p:cNvSpPr/>
          <p:nvPr/>
        </p:nvSpPr>
        <p:spPr>
          <a:xfrm>
            <a:off x="-6736850" y="0"/>
            <a:ext cx="13551050" cy="5143500"/>
          </a:xfrm>
          <a:prstGeom prst="flowChartOnlineStorage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43"/>
          <p:cNvSpPr txBox="1"/>
          <p:nvPr/>
        </p:nvSpPr>
        <p:spPr>
          <a:xfrm>
            <a:off x="510625" y="966925"/>
            <a:ext cx="39165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Рекомендательная система 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холодного старта.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“Холодный старт”</a:t>
            </a:r>
            <a:endParaRPr b="1"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решение проблемы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Ссылки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6" name="Google Shape;116;p26"/>
          <p:cNvSpPr txBox="1"/>
          <p:nvPr/>
        </p:nvSpPr>
        <p:spPr>
          <a:xfrm>
            <a:off x="1361300" y="854925"/>
            <a:ext cx="7992300" cy="3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Полная реализация системы: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https://github.com/Domnenko-Aleksey/VP-RS</a:t>
            </a:r>
            <a:endParaRPr sz="13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Анализ данных: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accent3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https://colab.research.google.com/drive/1NRlRr3bVRLqKQcMOFF3NEWMsSNI6A6HQ?usp=share_link</a:t>
            </a:r>
            <a:r>
              <a:rPr lang="ru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1. </a:t>
            </a:r>
            <a:r>
              <a:rPr lang="ru">
                <a:solidFill>
                  <a:schemeClr val="dk1"/>
                </a:solidFill>
              </a:rPr>
              <a:t>Коллаборативная рекомендательная система                      </a:t>
            </a:r>
            <a:r>
              <a:rPr lang="ru">
                <a:solidFill>
                  <a:schemeClr val="dk1"/>
                </a:solidFill>
              </a:rPr>
              <a:t>   </a:t>
            </a:r>
            <a:r>
              <a:rPr lang="ru" sz="1300" u="sng">
                <a:solidFill>
                  <a:schemeClr val="accent3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https://colab.research.google.com/drive/1W-vTk2H0rRgFn1-BYjZ5vqRzn20Wljqp?usp=share_link</a:t>
            </a:r>
            <a:r>
              <a:rPr lang="ru" sz="1300">
                <a:solidFill>
                  <a:schemeClr val="accent3"/>
                </a:solidFill>
              </a:rPr>
              <a:t> </a:t>
            </a:r>
            <a:endParaRPr sz="13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2. Рекомендательная система, основанная на семантическом сходстве контента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accent3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https://colab.research.google.com/drive/14d3_wmtq6wlYkA8m6UEpDZqKQIejALw6?usp=share_link</a:t>
            </a:r>
            <a:r>
              <a:rPr lang="ru" sz="1300">
                <a:solidFill>
                  <a:schemeClr val="accent3"/>
                </a:solidFill>
              </a:rPr>
              <a:t> </a:t>
            </a:r>
            <a:endParaRPr sz="13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3. Решение проблемы холодного старта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accent3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https://colab.research.google.com/drive/1XKffrMymduMhdRYgmlc6M-qBjhHkqvDo?usp=share_link</a:t>
            </a:r>
            <a:r>
              <a:rPr lang="ru" sz="1300">
                <a:solidFill>
                  <a:schemeClr val="accent3"/>
                </a:solidFill>
              </a:rPr>
              <a:t> </a:t>
            </a:r>
            <a:endParaRPr sz="1300">
              <a:solidFill>
                <a:schemeClr val="accent3"/>
              </a:solidFill>
            </a:endParaRPr>
          </a:p>
        </p:txBody>
      </p:sp>
      <p:grpSp>
        <p:nvGrpSpPr>
          <p:cNvPr id="117" name="Google Shape;117;p26"/>
          <p:cNvGrpSpPr/>
          <p:nvPr/>
        </p:nvGrpSpPr>
        <p:grpSpPr>
          <a:xfrm>
            <a:off x="727898" y="923068"/>
            <a:ext cx="572556" cy="572556"/>
            <a:chOff x="1190625" y="238125"/>
            <a:chExt cx="5186200" cy="5186200"/>
          </a:xfrm>
        </p:grpSpPr>
        <p:sp>
          <p:nvSpPr>
            <p:cNvPr id="118" name="Google Shape;118;p26"/>
            <p:cNvSpPr/>
            <p:nvPr/>
          </p:nvSpPr>
          <p:spPr>
            <a:xfrm>
              <a:off x="1190625" y="238125"/>
              <a:ext cx="5186200" cy="5186200"/>
            </a:xfrm>
            <a:custGeom>
              <a:rect b="b" l="l" r="r" t="t"/>
              <a:pathLst>
                <a:path extrusionOk="0" h="207448" w="207448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5D0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6"/>
            <p:cNvSpPr/>
            <p:nvPr/>
          </p:nvSpPr>
          <p:spPr>
            <a:xfrm>
              <a:off x="2759723" y="1699725"/>
              <a:ext cx="2049975" cy="2262475"/>
            </a:xfrm>
            <a:custGeom>
              <a:rect b="b" l="l" r="r" t="t"/>
              <a:pathLst>
                <a:path extrusionOk="0" h="90499" w="81999">
                  <a:moveTo>
                    <a:pt x="16434" y="1"/>
                  </a:moveTo>
                  <a:cubicBezTo>
                    <a:pt x="15741" y="1"/>
                    <a:pt x="15091" y="59"/>
                    <a:pt x="14485" y="173"/>
                  </a:cubicBezTo>
                  <a:cubicBezTo>
                    <a:pt x="14251" y="173"/>
                    <a:pt x="14017" y="173"/>
                    <a:pt x="13550" y="406"/>
                  </a:cubicBezTo>
                  <a:cubicBezTo>
                    <a:pt x="12849" y="406"/>
                    <a:pt x="12382" y="873"/>
                    <a:pt x="11915" y="1341"/>
                  </a:cubicBezTo>
                  <a:cubicBezTo>
                    <a:pt x="11214" y="1808"/>
                    <a:pt x="10980" y="2275"/>
                    <a:pt x="10747" y="2976"/>
                  </a:cubicBezTo>
                  <a:cubicBezTo>
                    <a:pt x="8411" y="8583"/>
                    <a:pt x="8177" y="13489"/>
                    <a:pt x="9112" y="17694"/>
                  </a:cubicBezTo>
                  <a:cubicBezTo>
                    <a:pt x="6075" y="21899"/>
                    <a:pt x="4206" y="27272"/>
                    <a:pt x="4206" y="32878"/>
                  </a:cubicBezTo>
                  <a:cubicBezTo>
                    <a:pt x="4206" y="50166"/>
                    <a:pt x="12149" y="59043"/>
                    <a:pt x="25932" y="62313"/>
                  </a:cubicBezTo>
                  <a:cubicBezTo>
                    <a:pt x="25464" y="63949"/>
                    <a:pt x="25231" y="65584"/>
                    <a:pt x="24997" y="67453"/>
                  </a:cubicBezTo>
                  <a:cubicBezTo>
                    <a:pt x="24355" y="67511"/>
                    <a:pt x="23756" y="67541"/>
                    <a:pt x="23205" y="67541"/>
                  </a:cubicBezTo>
                  <a:cubicBezTo>
                    <a:pt x="21551" y="67541"/>
                    <a:pt x="20325" y="67278"/>
                    <a:pt x="19624" y="66752"/>
                  </a:cubicBezTo>
                  <a:cubicBezTo>
                    <a:pt x="19157" y="66518"/>
                    <a:pt x="18456" y="65818"/>
                    <a:pt x="17755" y="64650"/>
                  </a:cubicBezTo>
                  <a:cubicBezTo>
                    <a:pt x="17330" y="64224"/>
                    <a:pt x="15551" y="62252"/>
                    <a:pt x="15586" y="62252"/>
                  </a:cubicBezTo>
                  <a:lnTo>
                    <a:pt x="15586" y="62252"/>
                  </a:lnTo>
                  <a:cubicBezTo>
                    <a:pt x="15589" y="62252"/>
                    <a:pt x="15611" y="62271"/>
                    <a:pt x="15653" y="62313"/>
                  </a:cubicBezTo>
                  <a:cubicBezTo>
                    <a:pt x="12382" y="58342"/>
                    <a:pt x="10046" y="56240"/>
                    <a:pt x="6542" y="54838"/>
                  </a:cubicBezTo>
                  <a:cubicBezTo>
                    <a:pt x="6058" y="54741"/>
                    <a:pt x="5534" y="54684"/>
                    <a:pt x="5003" y="54684"/>
                  </a:cubicBezTo>
                  <a:cubicBezTo>
                    <a:pt x="4253" y="54684"/>
                    <a:pt x="3488" y="54798"/>
                    <a:pt x="2804" y="55071"/>
                  </a:cubicBezTo>
                  <a:cubicBezTo>
                    <a:pt x="1870" y="55539"/>
                    <a:pt x="935" y="56473"/>
                    <a:pt x="468" y="57641"/>
                  </a:cubicBezTo>
                  <a:cubicBezTo>
                    <a:pt x="1" y="58809"/>
                    <a:pt x="234" y="60211"/>
                    <a:pt x="702" y="61145"/>
                  </a:cubicBezTo>
                  <a:cubicBezTo>
                    <a:pt x="1169" y="62313"/>
                    <a:pt x="2103" y="63248"/>
                    <a:pt x="3271" y="63715"/>
                  </a:cubicBezTo>
                  <a:cubicBezTo>
                    <a:pt x="4673" y="64182"/>
                    <a:pt x="6075" y="65350"/>
                    <a:pt x="8177" y="67920"/>
                  </a:cubicBezTo>
                  <a:cubicBezTo>
                    <a:pt x="9112" y="68855"/>
                    <a:pt x="9812" y="69789"/>
                    <a:pt x="10513" y="70723"/>
                  </a:cubicBezTo>
                  <a:cubicBezTo>
                    <a:pt x="11915" y="72359"/>
                    <a:pt x="13083" y="73527"/>
                    <a:pt x="14485" y="74461"/>
                  </a:cubicBezTo>
                  <a:cubicBezTo>
                    <a:pt x="16727" y="75956"/>
                    <a:pt x="19419" y="76704"/>
                    <a:pt x="22558" y="76704"/>
                  </a:cubicBezTo>
                  <a:cubicBezTo>
                    <a:pt x="23343" y="76704"/>
                    <a:pt x="24156" y="76657"/>
                    <a:pt x="24997" y="76564"/>
                  </a:cubicBezTo>
                  <a:lnTo>
                    <a:pt x="24997" y="81236"/>
                  </a:lnTo>
                  <a:cubicBezTo>
                    <a:pt x="24063" y="81470"/>
                    <a:pt x="23128" y="82170"/>
                    <a:pt x="22427" y="82871"/>
                  </a:cubicBezTo>
                  <a:cubicBezTo>
                    <a:pt x="21727" y="83806"/>
                    <a:pt x="21259" y="84740"/>
                    <a:pt x="21259" y="85908"/>
                  </a:cubicBezTo>
                  <a:cubicBezTo>
                    <a:pt x="21493" y="86843"/>
                    <a:pt x="21727" y="88011"/>
                    <a:pt x="22427" y="88712"/>
                  </a:cubicBezTo>
                  <a:cubicBezTo>
                    <a:pt x="23128" y="89646"/>
                    <a:pt x="24063" y="90113"/>
                    <a:pt x="25231" y="90347"/>
                  </a:cubicBezTo>
                  <a:cubicBezTo>
                    <a:pt x="25822" y="90450"/>
                    <a:pt x="26394" y="90499"/>
                    <a:pt x="26942" y="90499"/>
                  </a:cubicBezTo>
                  <a:cubicBezTo>
                    <a:pt x="31381" y="90499"/>
                    <a:pt x="34342" y="87289"/>
                    <a:pt x="34342" y="83339"/>
                  </a:cubicBezTo>
                  <a:lnTo>
                    <a:pt x="34342" y="68621"/>
                  </a:lnTo>
                  <a:cubicBezTo>
                    <a:pt x="34342" y="65818"/>
                    <a:pt x="35510" y="63248"/>
                    <a:pt x="36444" y="62313"/>
                  </a:cubicBezTo>
                  <a:cubicBezTo>
                    <a:pt x="39481" y="59744"/>
                    <a:pt x="37846" y="54838"/>
                    <a:pt x="33874" y="54371"/>
                  </a:cubicBezTo>
                  <a:cubicBezTo>
                    <a:pt x="20091" y="52735"/>
                    <a:pt x="13550" y="47596"/>
                    <a:pt x="13550" y="32878"/>
                  </a:cubicBezTo>
                  <a:cubicBezTo>
                    <a:pt x="13550" y="28440"/>
                    <a:pt x="15185" y="24702"/>
                    <a:pt x="17989" y="21899"/>
                  </a:cubicBezTo>
                  <a:cubicBezTo>
                    <a:pt x="18456" y="21198"/>
                    <a:pt x="18923" y="20263"/>
                    <a:pt x="19157" y="19562"/>
                  </a:cubicBezTo>
                  <a:cubicBezTo>
                    <a:pt x="19157" y="18628"/>
                    <a:pt x="19157" y="17694"/>
                    <a:pt x="18690" y="16993"/>
                  </a:cubicBezTo>
                  <a:cubicBezTo>
                    <a:pt x="17989" y="15124"/>
                    <a:pt x="17755" y="12554"/>
                    <a:pt x="18456" y="9517"/>
                  </a:cubicBezTo>
                  <a:lnTo>
                    <a:pt x="18456" y="9517"/>
                  </a:lnTo>
                  <a:cubicBezTo>
                    <a:pt x="20792" y="10218"/>
                    <a:pt x="23596" y="11620"/>
                    <a:pt x="27100" y="13956"/>
                  </a:cubicBezTo>
                  <a:cubicBezTo>
                    <a:pt x="27567" y="14189"/>
                    <a:pt x="28268" y="14657"/>
                    <a:pt x="28969" y="14657"/>
                  </a:cubicBezTo>
                  <a:lnTo>
                    <a:pt x="31071" y="14657"/>
                  </a:lnTo>
                  <a:cubicBezTo>
                    <a:pt x="34809" y="13489"/>
                    <a:pt x="39014" y="13021"/>
                    <a:pt x="43219" y="13021"/>
                  </a:cubicBezTo>
                  <a:cubicBezTo>
                    <a:pt x="47190" y="13021"/>
                    <a:pt x="51395" y="13489"/>
                    <a:pt x="55367" y="14657"/>
                  </a:cubicBezTo>
                  <a:lnTo>
                    <a:pt x="57236" y="14657"/>
                  </a:lnTo>
                  <a:cubicBezTo>
                    <a:pt x="57936" y="14657"/>
                    <a:pt x="58637" y="14189"/>
                    <a:pt x="59105" y="13956"/>
                  </a:cubicBezTo>
                  <a:cubicBezTo>
                    <a:pt x="62609" y="11620"/>
                    <a:pt x="65646" y="10218"/>
                    <a:pt x="67982" y="9517"/>
                  </a:cubicBezTo>
                  <a:lnTo>
                    <a:pt x="67982" y="9517"/>
                  </a:lnTo>
                  <a:cubicBezTo>
                    <a:pt x="68683" y="12554"/>
                    <a:pt x="68215" y="15124"/>
                    <a:pt x="67515" y="16993"/>
                  </a:cubicBezTo>
                  <a:cubicBezTo>
                    <a:pt x="67047" y="17694"/>
                    <a:pt x="67047" y="18628"/>
                    <a:pt x="67281" y="19562"/>
                  </a:cubicBezTo>
                  <a:cubicBezTo>
                    <a:pt x="67281" y="20263"/>
                    <a:pt x="67748" y="21198"/>
                    <a:pt x="68449" y="21899"/>
                  </a:cubicBezTo>
                  <a:cubicBezTo>
                    <a:pt x="71252" y="24936"/>
                    <a:pt x="72654" y="28440"/>
                    <a:pt x="72654" y="32878"/>
                  </a:cubicBezTo>
                  <a:cubicBezTo>
                    <a:pt x="72654" y="47596"/>
                    <a:pt x="66113" y="52735"/>
                    <a:pt x="52330" y="54371"/>
                  </a:cubicBezTo>
                  <a:cubicBezTo>
                    <a:pt x="48358" y="54838"/>
                    <a:pt x="46723" y="59744"/>
                    <a:pt x="49760" y="62547"/>
                  </a:cubicBezTo>
                  <a:cubicBezTo>
                    <a:pt x="50928" y="63481"/>
                    <a:pt x="51863" y="65584"/>
                    <a:pt x="51863" y="68621"/>
                  </a:cubicBezTo>
                  <a:cubicBezTo>
                    <a:pt x="51863" y="71658"/>
                    <a:pt x="51863" y="74695"/>
                    <a:pt x="51863" y="77965"/>
                  </a:cubicBezTo>
                  <a:lnTo>
                    <a:pt x="51629" y="81236"/>
                  </a:lnTo>
                  <a:lnTo>
                    <a:pt x="51629" y="83339"/>
                  </a:lnTo>
                  <a:cubicBezTo>
                    <a:pt x="51629" y="87289"/>
                    <a:pt x="54774" y="90499"/>
                    <a:pt x="59254" y="90499"/>
                  </a:cubicBezTo>
                  <a:cubicBezTo>
                    <a:pt x="59808" y="90499"/>
                    <a:pt x="60382" y="90450"/>
                    <a:pt x="60973" y="90347"/>
                  </a:cubicBezTo>
                  <a:cubicBezTo>
                    <a:pt x="62142" y="90113"/>
                    <a:pt x="63076" y="89412"/>
                    <a:pt x="63777" y="88712"/>
                  </a:cubicBezTo>
                  <a:cubicBezTo>
                    <a:pt x="64478" y="87777"/>
                    <a:pt x="64711" y="86843"/>
                    <a:pt x="64711" y="85908"/>
                  </a:cubicBezTo>
                  <a:cubicBezTo>
                    <a:pt x="64711" y="84740"/>
                    <a:pt x="64478" y="83806"/>
                    <a:pt x="63777" y="82871"/>
                  </a:cubicBezTo>
                  <a:cubicBezTo>
                    <a:pt x="63076" y="81937"/>
                    <a:pt x="62142" y="81470"/>
                    <a:pt x="61207" y="81236"/>
                  </a:cubicBezTo>
                  <a:cubicBezTo>
                    <a:pt x="61207" y="77031"/>
                    <a:pt x="61207" y="72826"/>
                    <a:pt x="61207" y="68621"/>
                  </a:cubicBezTo>
                  <a:cubicBezTo>
                    <a:pt x="61207" y="66518"/>
                    <a:pt x="60740" y="64182"/>
                    <a:pt x="60273" y="62313"/>
                  </a:cubicBezTo>
                  <a:cubicBezTo>
                    <a:pt x="74056" y="59043"/>
                    <a:pt x="81999" y="50166"/>
                    <a:pt x="81999" y="32878"/>
                  </a:cubicBezTo>
                  <a:cubicBezTo>
                    <a:pt x="81999" y="27038"/>
                    <a:pt x="80363" y="21899"/>
                    <a:pt x="77093" y="17694"/>
                  </a:cubicBezTo>
                  <a:cubicBezTo>
                    <a:pt x="78027" y="13489"/>
                    <a:pt x="78027" y="8583"/>
                    <a:pt x="75691" y="2976"/>
                  </a:cubicBezTo>
                  <a:cubicBezTo>
                    <a:pt x="75457" y="2275"/>
                    <a:pt x="74990" y="1808"/>
                    <a:pt x="74523" y="1341"/>
                  </a:cubicBezTo>
                  <a:cubicBezTo>
                    <a:pt x="74056" y="873"/>
                    <a:pt x="73355" y="406"/>
                    <a:pt x="72654" y="406"/>
                  </a:cubicBezTo>
                  <a:cubicBezTo>
                    <a:pt x="72420" y="173"/>
                    <a:pt x="72187" y="173"/>
                    <a:pt x="71720" y="173"/>
                  </a:cubicBezTo>
                  <a:cubicBezTo>
                    <a:pt x="71113" y="59"/>
                    <a:pt x="70463" y="1"/>
                    <a:pt x="69771" y="1"/>
                  </a:cubicBezTo>
                  <a:cubicBezTo>
                    <a:pt x="66195" y="1"/>
                    <a:pt x="61471" y="1556"/>
                    <a:pt x="55600" y="5078"/>
                  </a:cubicBezTo>
                  <a:cubicBezTo>
                    <a:pt x="51629" y="4144"/>
                    <a:pt x="47424" y="3677"/>
                    <a:pt x="43219" y="3677"/>
                  </a:cubicBezTo>
                  <a:cubicBezTo>
                    <a:pt x="39014" y="3677"/>
                    <a:pt x="34575" y="4144"/>
                    <a:pt x="30604" y="5078"/>
                  </a:cubicBezTo>
                  <a:cubicBezTo>
                    <a:pt x="24733" y="1556"/>
                    <a:pt x="20009" y="1"/>
                    <a:pt x="16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26"/>
          <p:cNvGrpSpPr/>
          <p:nvPr/>
        </p:nvGrpSpPr>
        <p:grpSpPr>
          <a:xfrm>
            <a:off x="727898" y="1624413"/>
            <a:ext cx="572556" cy="572556"/>
            <a:chOff x="721435" y="1785600"/>
            <a:chExt cx="572556" cy="572556"/>
          </a:xfrm>
        </p:grpSpPr>
        <p:sp>
          <p:nvSpPr>
            <p:cNvPr id="121" name="Google Shape;121;p26"/>
            <p:cNvSpPr/>
            <p:nvPr/>
          </p:nvSpPr>
          <p:spPr>
            <a:xfrm>
              <a:off x="721435" y="1785600"/>
              <a:ext cx="572556" cy="572556"/>
            </a:xfrm>
            <a:custGeom>
              <a:rect b="b" l="l" r="r" t="t"/>
              <a:pathLst>
                <a:path extrusionOk="0" h="207448" w="207448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5D0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6"/>
            <p:cNvSpPr/>
            <p:nvPr/>
          </p:nvSpPr>
          <p:spPr>
            <a:xfrm>
              <a:off x="883047" y="1945154"/>
              <a:ext cx="249334" cy="215209"/>
            </a:xfrm>
            <a:custGeom>
              <a:rect b="b" l="l" r="r" t="t"/>
              <a:pathLst>
                <a:path extrusionOk="0" h="20545" w="20683">
                  <a:moveTo>
                    <a:pt x="9621" y="9676"/>
                  </a:moveTo>
                  <a:cubicBezTo>
                    <a:pt x="9621" y="9676"/>
                    <a:pt x="9621" y="9675"/>
                    <a:pt x="9621" y="9675"/>
                  </a:cubicBezTo>
                  <a:lnTo>
                    <a:pt x="9620" y="9674"/>
                  </a:lnTo>
                  <a:cubicBezTo>
                    <a:pt x="9620" y="9674"/>
                    <a:pt x="9621" y="9676"/>
                    <a:pt x="9621" y="9676"/>
                  </a:cubicBezTo>
                  <a:close/>
                  <a:moveTo>
                    <a:pt x="19582" y="1266"/>
                  </a:moveTo>
                  <a:cubicBezTo>
                    <a:pt x="18115" y="-422"/>
                    <a:pt x="15737" y="-422"/>
                    <a:pt x="14270" y="1266"/>
                  </a:cubicBezTo>
                  <a:lnTo>
                    <a:pt x="14934" y="2030"/>
                  </a:lnTo>
                  <a:cubicBezTo>
                    <a:pt x="16034" y="765"/>
                    <a:pt x="17818" y="765"/>
                    <a:pt x="18918" y="2030"/>
                  </a:cubicBezTo>
                  <a:cubicBezTo>
                    <a:pt x="20019" y="3297"/>
                    <a:pt x="20019" y="5351"/>
                    <a:pt x="18918" y="6618"/>
                  </a:cubicBezTo>
                  <a:lnTo>
                    <a:pt x="8956" y="17881"/>
                  </a:lnTo>
                  <a:lnTo>
                    <a:pt x="9621" y="18645"/>
                  </a:lnTo>
                  <a:lnTo>
                    <a:pt x="19582" y="7382"/>
                  </a:lnTo>
                  <a:cubicBezTo>
                    <a:pt x="21050" y="5693"/>
                    <a:pt x="21050" y="2955"/>
                    <a:pt x="19582" y="1266"/>
                  </a:cubicBezTo>
                  <a:moveTo>
                    <a:pt x="2315" y="17881"/>
                  </a:moveTo>
                  <a:cubicBezTo>
                    <a:pt x="481" y="15770"/>
                    <a:pt x="481" y="12551"/>
                    <a:pt x="2315" y="10439"/>
                  </a:cubicBezTo>
                  <a:cubicBezTo>
                    <a:pt x="2317" y="10437"/>
                    <a:pt x="2320" y="10434"/>
                    <a:pt x="2323" y="10431"/>
                  </a:cubicBezTo>
                  <a:lnTo>
                    <a:pt x="9289" y="2413"/>
                  </a:lnTo>
                  <a:cubicBezTo>
                    <a:pt x="9472" y="2201"/>
                    <a:pt x="9472" y="1859"/>
                    <a:pt x="9289" y="1648"/>
                  </a:cubicBezTo>
                  <a:cubicBezTo>
                    <a:pt x="9105" y="1437"/>
                    <a:pt x="8808" y="1437"/>
                    <a:pt x="8624" y="1648"/>
                  </a:cubicBezTo>
                  <a:lnTo>
                    <a:pt x="1651" y="9675"/>
                  </a:lnTo>
                  <a:cubicBezTo>
                    <a:pt x="-550" y="12208"/>
                    <a:pt x="-550" y="16112"/>
                    <a:pt x="1651" y="18645"/>
                  </a:cubicBezTo>
                  <a:cubicBezTo>
                    <a:pt x="3852" y="21178"/>
                    <a:pt x="7420" y="21178"/>
                    <a:pt x="9621" y="18645"/>
                  </a:cubicBezTo>
                  <a:lnTo>
                    <a:pt x="8948" y="17889"/>
                  </a:lnTo>
                  <a:cubicBezTo>
                    <a:pt x="7114" y="19991"/>
                    <a:pt x="4147" y="19989"/>
                    <a:pt x="2315" y="17881"/>
                  </a:cubicBezTo>
                  <a:moveTo>
                    <a:pt x="6300" y="13497"/>
                  </a:moveTo>
                  <a:cubicBezTo>
                    <a:pt x="7033" y="14341"/>
                    <a:pt x="8223" y="14341"/>
                    <a:pt x="8956" y="13497"/>
                  </a:cubicBezTo>
                  <a:lnTo>
                    <a:pt x="13937" y="7764"/>
                  </a:lnTo>
                  <a:cubicBezTo>
                    <a:pt x="14121" y="7553"/>
                    <a:pt x="14121" y="7211"/>
                    <a:pt x="13937" y="7000"/>
                  </a:cubicBezTo>
                  <a:cubicBezTo>
                    <a:pt x="13754" y="6789"/>
                    <a:pt x="13457" y="6789"/>
                    <a:pt x="13273" y="7000"/>
                  </a:cubicBezTo>
                  <a:lnTo>
                    <a:pt x="8292" y="12732"/>
                  </a:lnTo>
                  <a:cubicBezTo>
                    <a:pt x="7926" y="13155"/>
                    <a:pt x="7331" y="13155"/>
                    <a:pt x="6964" y="12732"/>
                  </a:cubicBezTo>
                  <a:cubicBezTo>
                    <a:pt x="6597" y="12310"/>
                    <a:pt x="6597" y="11626"/>
                    <a:pt x="6964" y="11204"/>
                  </a:cubicBezTo>
                  <a:lnTo>
                    <a:pt x="8292" y="9675"/>
                  </a:lnTo>
                  <a:lnTo>
                    <a:pt x="14934" y="2030"/>
                  </a:lnTo>
                  <a:lnTo>
                    <a:pt x="14270" y="1266"/>
                  </a:lnTo>
                  <a:lnTo>
                    <a:pt x="6300" y="10439"/>
                  </a:lnTo>
                  <a:cubicBezTo>
                    <a:pt x="5566" y="11284"/>
                    <a:pt x="5566" y="12653"/>
                    <a:pt x="6300" y="134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7125" lIns="17125" spcFirstLastPara="1" rIns="17125" wrap="square" tIns="171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123;p26"/>
          <p:cNvGrpSpPr/>
          <p:nvPr/>
        </p:nvGrpSpPr>
        <p:grpSpPr>
          <a:xfrm>
            <a:off x="727898" y="3027104"/>
            <a:ext cx="572556" cy="572556"/>
            <a:chOff x="721435" y="1785600"/>
            <a:chExt cx="572556" cy="572556"/>
          </a:xfrm>
        </p:grpSpPr>
        <p:sp>
          <p:nvSpPr>
            <p:cNvPr id="124" name="Google Shape;124;p26"/>
            <p:cNvSpPr/>
            <p:nvPr/>
          </p:nvSpPr>
          <p:spPr>
            <a:xfrm>
              <a:off x="721435" y="1785600"/>
              <a:ext cx="572556" cy="572556"/>
            </a:xfrm>
            <a:custGeom>
              <a:rect b="b" l="l" r="r" t="t"/>
              <a:pathLst>
                <a:path extrusionOk="0" h="207448" w="207448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5D0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6"/>
            <p:cNvSpPr/>
            <p:nvPr/>
          </p:nvSpPr>
          <p:spPr>
            <a:xfrm>
              <a:off x="883047" y="1945154"/>
              <a:ext cx="249334" cy="215209"/>
            </a:xfrm>
            <a:custGeom>
              <a:rect b="b" l="l" r="r" t="t"/>
              <a:pathLst>
                <a:path extrusionOk="0" h="20545" w="20683">
                  <a:moveTo>
                    <a:pt x="9621" y="9676"/>
                  </a:moveTo>
                  <a:cubicBezTo>
                    <a:pt x="9621" y="9676"/>
                    <a:pt x="9621" y="9675"/>
                    <a:pt x="9621" y="9675"/>
                  </a:cubicBezTo>
                  <a:lnTo>
                    <a:pt x="9620" y="9674"/>
                  </a:lnTo>
                  <a:cubicBezTo>
                    <a:pt x="9620" y="9674"/>
                    <a:pt x="9621" y="9676"/>
                    <a:pt x="9621" y="9676"/>
                  </a:cubicBezTo>
                  <a:close/>
                  <a:moveTo>
                    <a:pt x="19582" y="1266"/>
                  </a:moveTo>
                  <a:cubicBezTo>
                    <a:pt x="18115" y="-422"/>
                    <a:pt x="15737" y="-422"/>
                    <a:pt x="14270" y="1266"/>
                  </a:cubicBezTo>
                  <a:lnTo>
                    <a:pt x="14934" y="2030"/>
                  </a:lnTo>
                  <a:cubicBezTo>
                    <a:pt x="16034" y="765"/>
                    <a:pt x="17818" y="765"/>
                    <a:pt x="18918" y="2030"/>
                  </a:cubicBezTo>
                  <a:cubicBezTo>
                    <a:pt x="20019" y="3297"/>
                    <a:pt x="20019" y="5351"/>
                    <a:pt x="18918" y="6618"/>
                  </a:cubicBezTo>
                  <a:lnTo>
                    <a:pt x="8956" y="17881"/>
                  </a:lnTo>
                  <a:lnTo>
                    <a:pt x="9621" y="18645"/>
                  </a:lnTo>
                  <a:lnTo>
                    <a:pt x="19582" y="7382"/>
                  </a:lnTo>
                  <a:cubicBezTo>
                    <a:pt x="21050" y="5693"/>
                    <a:pt x="21050" y="2955"/>
                    <a:pt x="19582" y="1266"/>
                  </a:cubicBezTo>
                  <a:moveTo>
                    <a:pt x="2315" y="17881"/>
                  </a:moveTo>
                  <a:cubicBezTo>
                    <a:pt x="481" y="15770"/>
                    <a:pt x="481" y="12551"/>
                    <a:pt x="2315" y="10439"/>
                  </a:cubicBezTo>
                  <a:cubicBezTo>
                    <a:pt x="2317" y="10437"/>
                    <a:pt x="2320" y="10434"/>
                    <a:pt x="2323" y="10431"/>
                  </a:cubicBezTo>
                  <a:lnTo>
                    <a:pt x="9289" y="2413"/>
                  </a:lnTo>
                  <a:cubicBezTo>
                    <a:pt x="9472" y="2201"/>
                    <a:pt x="9472" y="1859"/>
                    <a:pt x="9289" y="1648"/>
                  </a:cubicBezTo>
                  <a:cubicBezTo>
                    <a:pt x="9105" y="1437"/>
                    <a:pt x="8808" y="1437"/>
                    <a:pt x="8624" y="1648"/>
                  </a:cubicBezTo>
                  <a:lnTo>
                    <a:pt x="1651" y="9675"/>
                  </a:lnTo>
                  <a:cubicBezTo>
                    <a:pt x="-550" y="12208"/>
                    <a:pt x="-550" y="16112"/>
                    <a:pt x="1651" y="18645"/>
                  </a:cubicBezTo>
                  <a:cubicBezTo>
                    <a:pt x="3852" y="21178"/>
                    <a:pt x="7420" y="21178"/>
                    <a:pt x="9621" y="18645"/>
                  </a:cubicBezTo>
                  <a:lnTo>
                    <a:pt x="8948" y="17889"/>
                  </a:lnTo>
                  <a:cubicBezTo>
                    <a:pt x="7114" y="19991"/>
                    <a:pt x="4147" y="19989"/>
                    <a:pt x="2315" y="17881"/>
                  </a:cubicBezTo>
                  <a:moveTo>
                    <a:pt x="6300" y="13497"/>
                  </a:moveTo>
                  <a:cubicBezTo>
                    <a:pt x="7033" y="14341"/>
                    <a:pt x="8223" y="14341"/>
                    <a:pt x="8956" y="13497"/>
                  </a:cubicBezTo>
                  <a:lnTo>
                    <a:pt x="13937" y="7764"/>
                  </a:lnTo>
                  <a:cubicBezTo>
                    <a:pt x="14121" y="7553"/>
                    <a:pt x="14121" y="7211"/>
                    <a:pt x="13937" y="7000"/>
                  </a:cubicBezTo>
                  <a:cubicBezTo>
                    <a:pt x="13754" y="6789"/>
                    <a:pt x="13457" y="6789"/>
                    <a:pt x="13273" y="7000"/>
                  </a:cubicBezTo>
                  <a:lnTo>
                    <a:pt x="8292" y="12732"/>
                  </a:lnTo>
                  <a:cubicBezTo>
                    <a:pt x="7926" y="13155"/>
                    <a:pt x="7331" y="13155"/>
                    <a:pt x="6964" y="12732"/>
                  </a:cubicBezTo>
                  <a:cubicBezTo>
                    <a:pt x="6597" y="12310"/>
                    <a:pt x="6597" y="11626"/>
                    <a:pt x="6964" y="11204"/>
                  </a:cubicBezTo>
                  <a:lnTo>
                    <a:pt x="8292" y="9675"/>
                  </a:lnTo>
                  <a:lnTo>
                    <a:pt x="14934" y="2030"/>
                  </a:lnTo>
                  <a:lnTo>
                    <a:pt x="14270" y="1266"/>
                  </a:lnTo>
                  <a:lnTo>
                    <a:pt x="6300" y="10439"/>
                  </a:lnTo>
                  <a:cubicBezTo>
                    <a:pt x="5566" y="11284"/>
                    <a:pt x="5566" y="12653"/>
                    <a:pt x="6300" y="134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7125" lIns="17125" spcFirstLastPara="1" rIns="17125" wrap="square" tIns="171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26"/>
          <p:cNvGrpSpPr/>
          <p:nvPr/>
        </p:nvGrpSpPr>
        <p:grpSpPr>
          <a:xfrm>
            <a:off x="727898" y="2325759"/>
            <a:ext cx="572556" cy="572556"/>
            <a:chOff x="721435" y="1785600"/>
            <a:chExt cx="572556" cy="572556"/>
          </a:xfrm>
        </p:grpSpPr>
        <p:sp>
          <p:nvSpPr>
            <p:cNvPr id="127" name="Google Shape;127;p26"/>
            <p:cNvSpPr/>
            <p:nvPr/>
          </p:nvSpPr>
          <p:spPr>
            <a:xfrm>
              <a:off x="721435" y="1785600"/>
              <a:ext cx="572556" cy="572556"/>
            </a:xfrm>
            <a:custGeom>
              <a:rect b="b" l="l" r="r" t="t"/>
              <a:pathLst>
                <a:path extrusionOk="0" h="207448" w="207448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5D0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6"/>
            <p:cNvSpPr/>
            <p:nvPr/>
          </p:nvSpPr>
          <p:spPr>
            <a:xfrm>
              <a:off x="883047" y="1945154"/>
              <a:ext cx="249334" cy="215209"/>
            </a:xfrm>
            <a:custGeom>
              <a:rect b="b" l="l" r="r" t="t"/>
              <a:pathLst>
                <a:path extrusionOk="0" h="20545" w="20683">
                  <a:moveTo>
                    <a:pt x="9621" y="9676"/>
                  </a:moveTo>
                  <a:cubicBezTo>
                    <a:pt x="9621" y="9676"/>
                    <a:pt x="9621" y="9675"/>
                    <a:pt x="9621" y="9675"/>
                  </a:cubicBezTo>
                  <a:lnTo>
                    <a:pt x="9620" y="9674"/>
                  </a:lnTo>
                  <a:cubicBezTo>
                    <a:pt x="9620" y="9674"/>
                    <a:pt x="9621" y="9676"/>
                    <a:pt x="9621" y="9676"/>
                  </a:cubicBezTo>
                  <a:close/>
                  <a:moveTo>
                    <a:pt x="19582" y="1266"/>
                  </a:moveTo>
                  <a:cubicBezTo>
                    <a:pt x="18115" y="-422"/>
                    <a:pt x="15737" y="-422"/>
                    <a:pt x="14270" y="1266"/>
                  </a:cubicBezTo>
                  <a:lnTo>
                    <a:pt x="14934" y="2030"/>
                  </a:lnTo>
                  <a:cubicBezTo>
                    <a:pt x="16034" y="765"/>
                    <a:pt x="17818" y="765"/>
                    <a:pt x="18918" y="2030"/>
                  </a:cubicBezTo>
                  <a:cubicBezTo>
                    <a:pt x="20019" y="3297"/>
                    <a:pt x="20019" y="5351"/>
                    <a:pt x="18918" y="6618"/>
                  </a:cubicBezTo>
                  <a:lnTo>
                    <a:pt x="8956" y="17881"/>
                  </a:lnTo>
                  <a:lnTo>
                    <a:pt x="9621" y="18645"/>
                  </a:lnTo>
                  <a:lnTo>
                    <a:pt x="19582" y="7382"/>
                  </a:lnTo>
                  <a:cubicBezTo>
                    <a:pt x="21050" y="5693"/>
                    <a:pt x="21050" y="2955"/>
                    <a:pt x="19582" y="1266"/>
                  </a:cubicBezTo>
                  <a:moveTo>
                    <a:pt x="2315" y="17881"/>
                  </a:moveTo>
                  <a:cubicBezTo>
                    <a:pt x="481" y="15770"/>
                    <a:pt x="481" y="12551"/>
                    <a:pt x="2315" y="10439"/>
                  </a:cubicBezTo>
                  <a:cubicBezTo>
                    <a:pt x="2317" y="10437"/>
                    <a:pt x="2320" y="10434"/>
                    <a:pt x="2323" y="10431"/>
                  </a:cubicBezTo>
                  <a:lnTo>
                    <a:pt x="9289" y="2413"/>
                  </a:lnTo>
                  <a:cubicBezTo>
                    <a:pt x="9472" y="2201"/>
                    <a:pt x="9472" y="1859"/>
                    <a:pt x="9289" y="1648"/>
                  </a:cubicBezTo>
                  <a:cubicBezTo>
                    <a:pt x="9105" y="1437"/>
                    <a:pt x="8808" y="1437"/>
                    <a:pt x="8624" y="1648"/>
                  </a:cubicBezTo>
                  <a:lnTo>
                    <a:pt x="1651" y="9675"/>
                  </a:lnTo>
                  <a:cubicBezTo>
                    <a:pt x="-550" y="12208"/>
                    <a:pt x="-550" y="16112"/>
                    <a:pt x="1651" y="18645"/>
                  </a:cubicBezTo>
                  <a:cubicBezTo>
                    <a:pt x="3852" y="21178"/>
                    <a:pt x="7420" y="21178"/>
                    <a:pt x="9621" y="18645"/>
                  </a:cubicBezTo>
                  <a:lnTo>
                    <a:pt x="8948" y="17889"/>
                  </a:lnTo>
                  <a:cubicBezTo>
                    <a:pt x="7114" y="19991"/>
                    <a:pt x="4147" y="19989"/>
                    <a:pt x="2315" y="17881"/>
                  </a:cubicBezTo>
                  <a:moveTo>
                    <a:pt x="6300" y="13497"/>
                  </a:moveTo>
                  <a:cubicBezTo>
                    <a:pt x="7033" y="14341"/>
                    <a:pt x="8223" y="14341"/>
                    <a:pt x="8956" y="13497"/>
                  </a:cubicBezTo>
                  <a:lnTo>
                    <a:pt x="13937" y="7764"/>
                  </a:lnTo>
                  <a:cubicBezTo>
                    <a:pt x="14121" y="7553"/>
                    <a:pt x="14121" y="7211"/>
                    <a:pt x="13937" y="7000"/>
                  </a:cubicBezTo>
                  <a:cubicBezTo>
                    <a:pt x="13754" y="6789"/>
                    <a:pt x="13457" y="6789"/>
                    <a:pt x="13273" y="7000"/>
                  </a:cubicBezTo>
                  <a:lnTo>
                    <a:pt x="8292" y="12732"/>
                  </a:lnTo>
                  <a:cubicBezTo>
                    <a:pt x="7926" y="13155"/>
                    <a:pt x="7331" y="13155"/>
                    <a:pt x="6964" y="12732"/>
                  </a:cubicBezTo>
                  <a:cubicBezTo>
                    <a:pt x="6597" y="12310"/>
                    <a:pt x="6597" y="11626"/>
                    <a:pt x="6964" y="11204"/>
                  </a:cubicBezTo>
                  <a:lnTo>
                    <a:pt x="8292" y="9675"/>
                  </a:lnTo>
                  <a:lnTo>
                    <a:pt x="14934" y="2030"/>
                  </a:lnTo>
                  <a:lnTo>
                    <a:pt x="14270" y="1266"/>
                  </a:lnTo>
                  <a:lnTo>
                    <a:pt x="6300" y="10439"/>
                  </a:lnTo>
                  <a:cubicBezTo>
                    <a:pt x="5566" y="11284"/>
                    <a:pt x="5566" y="12653"/>
                    <a:pt x="6300" y="134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7125" lIns="17125" spcFirstLastPara="1" rIns="17125" wrap="square" tIns="171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" name="Google Shape;129;p26"/>
          <p:cNvGrpSpPr/>
          <p:nvPr/>
        </p:nvGrpSpPr>
        <p:grpSpPr>
          <a:xfrm>
            <a:off x="727898" y="3728450"/>
            <a:ext cx="572556" cy="572556"/>
            <a:chOff x="721435" y="1785600"/>
            <a:chExt cx="572556" cy="572556"/>
          </a:xfrm>
        </p:grpSpPr>
        <p:sp>
          <p:nvSpPr>
            <p:cNvPr id="130" name="Google Shape;130;p26"/>
            <p:cNvSpPr/>
            <p:nvPr/>
          </p:nvSpPr>
          <p:spPr>
            <a:xfrm>
              <a:off x="721435" y="1785600"/>
              <a:ext cx="572556" cy="572556"/>
            </a:xfrm>
            <a:custGeom>
              <a:rect b="b" l="l" r="r" t="t"/>
              <a:pathLst>
                <a:path extrusionOk="0" h="207448" w="207448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5D0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6"/>
            <p:cNvSpPr/>
            <p:nvPr/>
          </p:nvSpPr>
          <p:spPr>
            <a:xfrm>
              <a:off x="883047" y="1945154"/>
              <a:ext cx="249334" cy="215209"/>
            </a:xfrm>
            <a:custGeom>
              <a:rect b="b" l="l" r="r" t="t"/>
              <a:pathLst>
                <a:path extrusionOk="0" h="20545" w="20683">
                  <a:moveTo>
                    <a:pt x="9621" y="9676"/>
                  </a:moveTo>
                  <a:cubicBezTo>
                    <a:pt x="9621" y="9676"/>
                    <a:pt x="9621" y="9675"/>
                    <a:pt x="9621" y="9675"/>
                  </a:cubicBezTo>
                  <a:lnTo>
                    <a:pt x="9620" y="9674"/>
                  </a:lnTo>
                  <a:cubicBezTo>
                    <a:pt x="9620" y="9674"/>
                    <a:pt x="9621" y="9676"/>
                    <a:pt x="9621" y="9676"/>
                  </a:cubicBezTo>
                  <a:close/>
                  <a:moveTo>
                    <a:pt x="19582" y="1266"/>
                  </a:moveTo>
                  <a:cubicBezTo>
                    <a:pt x="18115" y="-422"/>
                    <a:pt x="15737" y="-422"/>
                    <a:pt x="14270" y="1266"/>
                  </a:cubicBezTo>
                  <a:lnTo>
                    <a:pt x="14934" y="2030"/>
                  </a:lnTo>
                  <a:cubicBezTo>
                    <a:pt x="16034" y="765"/>
                    <a:pt x="17818" y="765"/>
                    <a:pt x="18918" y="2030"/>
                  </a:cubicBezTo>
                  <a:cubicBezTo>
                    <a:pt x="20019" y="3297"/>
                    <a:pt x="20019" y="5351"/>
                    <a:pt x="18918" y="6618"/>
                  </a:cubicBezTo>
                  <a:lnTo>
                    <a:pt x="8956" y="17881"/>
                  </a:lnTo>
                  <a:lnTo>
                    <a:pt x="9621" y="18645"/>
                  </a:lnTo>
                  <a:lnTo>
                    <a:pt x="19582" y="7382"/>
                  </a:lnTo>
                  <a:cubicBezTo>
                    <a:pt x="21050" y="5693"/>
                    <a:pt x="21050" y="2955"/>
                    <a:pt x="19582" y="1266"/>
                  </a:cubicBezTo>
                  <a:moveTo>
                    <a:pt x="2315" y="17881"/>
                  </a:moveTo>
                  <a:cubicBezTo>
                    <a:pt x="481" y="15770"/>
                    <a:pt x="481" y="12551"/>
                    <a:pt x="2315" y="10439"/>
                  </a:cubicBezTo>
                  <a:cubicBezTo>
                    <a:pt x="2317" y="10437"/>
                    <a:pt x="2320" y="10434"/>
                    <a:pt x="2323" y="10431"/>
                  </a:cubicBezTo>
                  <a:lnTo>
                    <a:pt x="9289" y="2413"/>
                  </a:lnTo>
                  <a:cubicBezTo>
                    <a:pt x="9472" y="2201"/>
                    <a:pt x="9472" y="1859"/>
                    <a:pt x="9289" y="1648"/>
                  </a:cubicBezTo>
                  <a:cubicBezTo>
                    <a:pt x="9105" y="1437"/>
                    <a:pt x="8808" y="1437"/>
                    <a:pt x="8624" y="1648"/>
                  </a:cubicBezTo>
                  <a:lnTo>
                    <a:pt x="1651" y="9675"/>
                  </a:lnTo>
                  <a:cubicBezTo>
                    <a:pt x="-550" y="12208"/>
                    <a:pt x="-550" y="16112"/>
                    <a:pt x="1651" y="18645"/>
                  </a:cubicBezTo>
                  <a:cubicBezTo>
                    <a:pt x="3852" y="21178"/>
                    <a:pt x="7420" y="21178"/>
                    <a:pt x="9621" y="18645"/>
                  </a:cubicBezTo>
                  <a:lnTo>
                    <a:pt x="8948" y="17889"/>
                  </a:lnTo>
                  <a:cubicBezTo>
                    <a:pt x="7114" y="19991"/>
                    <a:pt x="4147" y="19989"/>
                    <a:pt x="2315" y="17881"/>
                  </a:cubicBezTo>
                  <a:moveTo>
                    <a:pt x="6300" y="13497"/>
                  </a:moveTo>
                  <a:cubicBezTo>
                    <a:pt x="7033" y="14341"/>
                    <a:pt x="8223" y="14341"/>
                    <a:pt x="8956" y="13497"/>
                  </a:cubicBezTo>
                  <a:lnTo>
                    <a:pt x="13937" y="7764"/>
                  </a:lnTo>
                  <a:cubicBezTo>
                    <a:pt x="14121" y="7553"/>
                    <a:pt x="14121" y="7211"/>
                    <a:pt x="13937" y="7000"/>
                  </a:cubicBezTo>
                  <a:cubicBezTo>
                    <a:pt x="13754" y="6789"/>
                    <a:pt x="13457" y="6789"/>
                    <a:pt x="13273" y="7000"/>
                  </a:cubicBezTo>
                  <a:lnTo>
                    <a:pt x="8292" y="12732"/>
                  </a:lnTo>
                  <a:cubicBezTo>
                    <a:pt x="7926" y="13155"/>
                    <a:pt x="7331" y="13155"/>
                    <a:pt x="6964" y="12732"/>
                  </a:cubicBezTo>
                  <a:cubicBezTo>
                    <a:pt x="6597" y="12310"/>
                    <a:pt x="6597" y="11626"/>
                    <a:pt x="6964" y="11204"/>
                  </a:cubicBezTo>
                  <a:lnTo>
                    <a:pt x="8292" y="9675"/>
                  </a:lnTo>
                  <a:lnTo>
                    <a:pt x="14934" y="2030"/>
                  </a:lnTo>
                  <a:lnTo>
                    <a:pt x="14270" y="1266"/>
                  </a:lnTo>
                  <a:lnTo>
                    <a:pt x="6300" y="10439"/>
                  </a:lnTo>
                  <a:cubicBezTo>
                    <a:pt x="5566" y="11284"/>
                    <a:pt x="5566" y="12653"/>
                    <a:pt x="6300" y="134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7125" lIns="17125" spcFirstLastPara="1" rIns="17125" wrap="square" tIns="171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4"/>
          <p:cNvSpPr txBox="1"/>
          <p:nvPr>
            <p:ph type="title"/>
          </p:nvPr>
        </p:nvSpPr>
        <p:spPr>
          <a:xfrm>
            <a:off x="599300" y="384325"/>
            <a:ext cx="786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Рекомендательная система для холодного старта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91" name="Google Shape;291;p44"/>
          <p:cNvSpPr txBox="1"/>
          <p:nvPr/>
        </p:nvSpPr>
        <p:spPr>
          <a:xfrm>
            <a:off x="599300" y="931125"/>
            <a:ext cx="8165700" cy="3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Реализация концепции:</a:t>
            </a:r>
            <a:br>
              <a:rPr lang="ru">
                <a:solidFill>
                  <a:schemeClr val="dk1"/>
                </a:solidFill>
              </a:rPr>
            </a:br>
            <a:r>
              <a:rPr lang="ru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https://colab.research.google.com/drive/1XKffrMymduMhdRYgmlc6M-qBjhHkqvDo?usp=share_link</a:t>
            </a:r>
            <a:r>
              <a:rPr lang="ru">
                <a:solidFill>
                  <a:schemeClr val="accent3"/>
                </a:solidFill>
              </a:rPr>
              <a:t> 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ru">
                <a:solidFill>
                  <a:schemeClr val="dk1"/>
                </a:solidFill>
              </a:rPr>
              <a:t>Холодный старт для нового пользователя: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выбираем новые видео за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указанный период;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находим 1000 самых популярных;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случайно выбираем 10 видео для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конкретного пользователя;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ru">
                <a:solidFill>
                  <a:schemeClr val="dk1"/>
                </a:solidFill>
              </a:rPr>
              <a:t>Холодный старт для автора видео.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Проблема </a:t>
            </a:r>
            <a:r>
              <a:rPr b="1" lang="ru">
                <a:solidFill>
                  <a:schemeClr val="dk1"/>
                </a:solidFill>
              </a:rPr>
              <a:t>предвзятости по популярности </a:t>
            </a:r>
            <a:r>
              <a:rPr lang="ru">
                <a:solidFill>
                  <a:schemeClr val="dk1"/>
                </a:solidFill>
              </a:rPr>
              <a:t>-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тяжело раскрутиться новому автору. Решаем: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получаем 1000 последних видео;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случайно выбираем 1 видео для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конкретного пользователя;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92" name="Google Shape;29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6625" y="1640950"/>
            <a:ext cx="3323550" cy="32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025" y="-1609687"/>
            <a:ext cx="12139248" cy="7624974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5"/>
          <p:cNvSpPr txBox="1"/>
          <p:nvPr/>
        </p:nvSpPr>
        <p:spPr>
          <a:xfrm>
            <a:off x="5943200" y="127825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 СОЮЗ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45"/>
          <p:cNvSpPr txBox="1"/>
          <p:nvPr/>
        </p:nvSpPr>
        <p:spPr>
          <a:xfrm>
            <a:off x="510625" y="966925"/>
            <a:ext cx="3916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Масштабируемость решения: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0" name="Google Shape;300;p45"/>
          <p:cNvSpPr/>
          <p:nvPr/>
        </p:nvSpPr>
        <p:spPr>
          <a:xfrm>
            <a:off x="0" y="0"/>
            <a:ext cx="5198700" cy="5198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45"/>
          <p:cNvSpPr/>
          <p:nvPr/>
        </p:nvSpPr>
        <p:spPr>
          <a:xfrm>
            <a:off x="-369350" y="-1845175"/>
            <a:ext cx="3160500" cy="756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2" name="Google Shape;302;p45"/>
          <p:cNvSpPr txBox="1"/>
          <p:nvPr/>
        </p:nvSpPr>
        <p:spPr>
          <a:xfrm>
            <a:off x="392200" y="662125"/>
            <a:ext cx="44193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Масштабируемость:</a:t>
            </a:r>
            <a:b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развиваем модель на основе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TFRS</a:t>
            </a: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добавляем новые признаки</a:t>
            </a:r>
            <a:b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усложняем башни </a:t>
            </a:r>
            <a:r>
              <a:rPr b="1"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TFRS </a:t>
            </a: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 ансамблевых моделей</a:t>
            </a:r>
            <a:b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делаем кросс нейронные сети (CDN) с оптимизацией по нескольким параметрам</a:t>
            </a:r>
            <a:b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создание федеративных рекомендательных систем, </a:t>
            </a: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 основе </a:t>
            </a:r>
            <a:r>
              <a:rPr b="1"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TensorFlow Lite, </a:t>
            </a: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когда часть вычислений переноситься на устройство пользователя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6"/>
          <p:cNvSpPr txBox="1"/>
          <p:nvPr/>
        </p:nvSpPr>
        <p:spPr>
          <a:xfrm>
            <a:off x="5943200" y="127825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 СОЮЗ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p46"/>
          <p:cNvSpPr txBox="1"/>
          <p:nvPr/>
        </p:nvSpPr>
        <p:spPr>
          <a:xfrm>
            <a:off x="609775" y="369475"/>
            <a:ext cx="81732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П</a:t>
            </a:r>
            <a:r>
              <a:rPr b="1" lang="ru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обеды в хакатонах</a:t>
            </a:r>
            <a:br>
              <a:rPr b="1" lang="ru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b="1" lang="ru"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7 побед, в том числе 2 - общероссийских финала “Цифрового прорыва”, </a:t>
            </a:r>
            <a:br>
              <a:rPr b="1" lang="ru"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b="1" lang="ru"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1 - международный конкурс “Лидеры Цифровой Трансформации”</a:t>
            </a:r>
            <a:br>
              <a:rPr b="1" lang="ru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</a:br>
            <a:endParaRPr b="1"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09" name="Google Shape;30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3888" y="4011923"/>
            <a:ext cx="559374" cy="76046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6"/>
          <p:cNvSpPr txBox="1"/>
          <p:nvPr/>
        </p:nvSpPr>
        <p:spPr>
          <a:xfrm>
            <a:off x="1557625" y="2308650"/>
            <a:ext cx="2909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latin typeface="Roboto"/>
                <a:ea typeface="Roboto"/>
                <a:cs typeface="Roboto"/>
                <a:sym typeface="Roboto"/>
              </a:rPr>
              <a:t>Победа в первом окружном хакатоне конкурса 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latin typeface="Roboto"/>
                <a:ea typeface="Roboto"/>
                <a:cs typeface="Roboto"/>
                <a:sym typeface="Roboto"/>
              </a:rPr>
              <a:t>«Цифровой прорыв 2022»  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Roboto"/>
                <a:ea typeface="Roboto"/>
                <a:cs typeface="Roboto"/>
                <a:sym typeface="Roboto"/>
              </a:rPr>
              <a:t>"Помоги роботам построить маршрут", 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Roboto"/>
                <a:ea typeface="Roboto"/>
                <a:cs typeface="Roboto"/>
                <a:sym typeface="Roboto"/>
              </a:rPr>
              <a:t>"Команда УИИ", 3 место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1" name="Google Shape;31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6712" y="3997363"/>
            <a:ext cx="559375" cy="74582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6"/>
          <p:cNvSpPr txBox="1"/>
          <p:nvPr/>
        </p:nvSpPr>
        <p:spPr>
          <a:xfrm>
            <a:off x="6337525" y="4011925"/>
            <a:ext cx="2587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Региональный этап "Цифровой Прорыв 2019".</a:t>
            </a:r>
            <a:endParaRPr b="1"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Команда "Прометей" - победа, выход в финал</a:t>
            </a:r>
            <a:r>
              <a:rPr lang="ru" sz="1000">
                <a:solidFill>
                  <a:srgbClr val="222222"/>
                </a:solidFill>
                <a:highlight>
                  <a:schemeClr val="lt1"/>
                </a:highlight>
              </a:rPr>
              <a:t> </a:t>
            </a:r>
            <a:endParaRPr sz="1000"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u="sng">
                <a:solidFill>
                  <a:schemeClr val="accent3"/>
                </a:solidFill>
                <a:highlight>
                  <a:schemeClr val="lt1"/>
                </a:highlight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https://cloud.mail.ru/public/Qa2M/FsNka12zD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3" name="Google Shape;313;p46"/>
          <p:cNvSpPr txBox="1"/>
          <p:nvPr/>
        </p:nvSpPr>
        <p:spPr>
          <a:xfrm>
            <a:off x="6285963" y="2393938"/>
            <a:ext cx="2587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Северокавказский хаб "Цифровой прорыв 2020"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Команда "Союз", 2 место.</a:t>
            </a:r>
            <a:r>
              <a:rPr lang="ru" sz="1000">
                <a:solidFill>
                  <a:srgbClr val="222222"/>
                </a:solidFill>
                <a:highlight>
                  <a:schemeClr val="lt1"/>
                </a:highlight>
              </a:rPr>
              <a:t> </a:t>
            </a:r>
            <a:endParaRPr sz="1000"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u="sng">
                <a:solidFill>
                  <a:schemeClr val="accent3"/>
                </a:solidFill>
                <a:highlight>
                  <a:schemeClr val="lt1"/>
                </a:highlight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https://cloud.mail.ru/public/jtt6/NidkJwKjb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4" name="Google Shape;314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23899" y="2285838"/>
            <a:ext cx="559375" cy="769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15" name="Google Shape;315;p4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36724" y="2285836"/>
            <a:ext cx="559375" cy="7691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16" name="Google Shape;316;p4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49549" y="2285825"/>
            <a:ext cx="559375" cy="7691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17" name="Google Shape;317;p46"/>
          <p:cNvSpPr txBox="1"/>
          <p:nvPr/>
        </p:nvSpPr>
        <p:spPr>
          <a:xfrm>
            <a:off x="6337650" y="3264788"/>
            <a:ext cx="2634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Финал конкурса "Цифровой прорыв 2020"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трек от Газпром-медиа. Команда "Союз", 2 место.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 u="sng">
                <a:solidFill>
                  <a:schemeClr val="accent3"/>
                </a:solidFill>
                <a:highlight>
                  <a:schemeClr val="lt1"/>
                </a:highlight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https://vk.com/video162975149_456239087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8" name="Google Shape;318;p4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22973" y="3150365"/>
            <a:ext cx="559374" cy="76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025398" y="3140882"/>
            <a:ext cx="559376" cy="770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6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627823" y="3150312"/>
            <a:ext cx="559374" cy="769149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6"/>
          <p:cNvSpPr txBox="1"/>
          <p:nvPr/>
        </p:nvSpPr>
        <p:spPr>
          <a:xfrm>
            <a:off x="6262425" y="1543863"/>
            <a:ext cx="2634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место в полуфинале «Цифрового Прорыва 2021»</a:t>
            </a:r>
            <a:endParaRPr b="1"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Креативные индустрии. Коммуникации и контент.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 u="sng">
                <a:solidFill>
                  <a:schemeClr val="accent3"/>
                </a:solidFill>
                <a:highlight>
                  <a:schemeClr val="lt1"/>
                </a:highlight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https://russia24.pro/samara-obl/293714493/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2" name="Google Shape;322;p46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4423900" y="1447532"/>
            <a:ext cx="559370" cy="760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46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5036725" y="1443187"/>
            <a:ext cx="559373" cy="769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24" name="Google Shape;324;p46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649581" y="1455548"/>
            <a:ext cx="559370" cy="76042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25" name="Google Shape;325;p46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5649550" y="3998725"/>
            <a:ext cx="530210" cy="74582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6"/>
          <p:cNvSpPr txBox="1"/>
          <p:nvPr/>
        </p:nvSpPr>
        <p:spPr>
          <a:xfrm>
            <a:off x="1557625" y="3209025"/>
            <a:ext cx="275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Xакатон "Лидеры цифровой трансформации" 2021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направление - "искусственный интеллект", 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"Команда УИИ", 3 место.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7" name="Google Shape;327;p46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281175" y="3105862"/>
            <a:ext cx="559376" cy="760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6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919400" y="3101501"/>
            <a:ext cx="559374" cy="769149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6"/>
          <p:cNvSpPr txBox="1"/>
          <p:nvPr/>
        </p:nvSpPr>
        <p:spPr>
          <a:xfrm>
            <a:off x="1518125" y="4053125"/>
            <a:ext cx="3092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Финал конкурса "Цифровой Прорыв 2021"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Кейс Росатома, "Команда УИИ", 2 место.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700" u="sng">
                <a:solidFill>
                  <a:schemeClr val="accent3"/>
                </a:solidFill>
                <a:hlinkClick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https://leadersofdigital.ru/event/1109435/case/1118235/results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0" name="Google Shape;330;p46"/>
          <p:cNvPicPr preferRelativeResize="0"/>
          <p:nvPr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281175" y="3945625"/>
            <a:ext cx="559376" cy="769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6"/>
          <p:cNvPicPr preferRelativeResize="0"/>
          <p:nvPr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899650" y="3945616"/>
            <a:ext cx="559376" cy="76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6"/>
          <p:cNvPicPr preferRelativeResize="0"/>
          <p:nvPr/>
        </p:nvPicPr>
        <p:blipFill>
          <a:blip r:embed="rId24">
            <a:alphaModFix/>
          </a:blip>
          <a:stretch>
            <a:fillRect/>
          </a:stretch>
        </p:blipFill>
        <p:spPr>
          <a:xfrm>
            <a:off x="919399" y="2257374"/>
            <a:ext cx="559374" cy="769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46"/>
          <p:cNvPicPr preferRelativeResize="0"/>
          <p:nvPr/>
        </p:nvPicPr>
        <p:blipFill>
          <a:blip r:embed="rId25">
            <a:alphaModFix/>
          </a:blip>
          <a:stretch>
            <a:fillRect/>
          </a:stretch>
        </p:blipFill>
        <p:spPr>
          <a:xfrm>
            <a:off x="281177" y="2258824"/>
            <a:ext cx="559374" cy="769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46"/>
          <p:cNvPicPr preferRelativeResize="0"/>
          <p:nvPr/>
        </p:nvPicPr>
        <p:blipFill>
          <a:blip r:embed="rId26">
            <a:alphaModFix/>
          </a:blip>
          <a:stretch>
            <a:fillRect/>
          </a:stretch>
        </p:blipFill>
        <p:spPr>
          <a:xfrm>
            <a:off x="919399" y="1455529"/>
            <a:ext cx="559375" cy="745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6"/>
          <p:cNvPicPr preferRelativeResize="0"/>
          <p:nvPr/>
        </p:nvPicPr>
        <p:blipFill>
          <a:blip r:embed="rId27">
            <a:alphaModFix/>
          </a:blip>
          <a:stretch>
            <a:fillRect/>
          </a:stretch>
        </p:blipFill>
        <p:spPr>
          <a:xfrm>
            <a:off x="280221" y="1455525"/>
            <a:ext cx="559376" cy="745834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6"/>
          <p:cNvSpPr txBox="1"/>
          <p:nvPr/>
        </p:nvSpPr>
        <p:spPr>
          <a:xfrm>
            <a:off x="1532638" y="1612888"/>
            <a:ext cx="281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Xакатон "Лидеры цифровой трансформации" 2022</a:t>
            </a:r>
            <a:endParaRPr b="1" sz="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"Команда УИИ" - </a:t>
            </a:r>
            <a:r>
              <a:rPr lang="ru" sz="800">
                <a:solidFill>
                  <a:srgbClr val="222222"/>
                </a:solidFill>
                <a:highlight>
                  <a:srgbClr val="FFFFFF"/>
                </a:highlight>
              </a:rPr>
              <a:t>Вошли в десятку лучших команд</a:t>
            </a:r>
            <a:endParaRPr sz="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775" y="419575"/>
            <a:ext cx="5086606" cy="381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3465" y="419575"/>
            <a:ext cx="2477184" cy="1857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3464" y="2584104"/>
            <a:ext cx="2477186" cy="165042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44" name="Google Shape;344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3464" y="3659257"/>
            <a:ext cx="1020804" cy="575267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7"/>
          <p:cNvSpPr txBox="1"/>
          <p:nvPr/>
        </p:nvSpPr>
        <p:spPr>
          <a:xfrm>
            <a:off x="671750" y="537900"/>
            <a:ext cx="713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6" name="Google Shape;346;p47"/>
          <p:cNvSpPr txBox="1"/>
          <p:nvPr/>
        </p:nvSpPr>
        <p:spPr>
          <a:xfrm>
            <a:off x="570850" y="4233925"/>
            <a:ext cx="5086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Гранд финал “Цифровой прорыв 2020”. Чек за подписью С. В. Кириенко вручает глава Газпром-Медиа Холдинга Жаров А. А. </a:t>
            </a:r>
            <a:r>
              <a:rPr lang="ru">
                <a:latin typeface="Roboto"/>
                <a:ea typeface="Roboto"/>
                <a:cs typeface="Roboto"/>
                <a:sym typeface="Roboto"/>
              </a:rPr>
              <a:t>Москва-Сити, башня “ОКО”, 2020 г.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47"/>
          <p:cNvSpPr txBox="1"/>
          <p:nvPr/>
        </p:nvSpPr>
        <p:spPr>
          <a:xfrm>
            <a:off x="6003475" y="4234525"/>
            <a:ext cx="2477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Финал “Цифровой Прорыв 2021”. Кейс РосАтома,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2 место.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/>
          <p:nvPr/>
        </p:nvSpPr>
        <p:spPr>
          <a:xfrm>
            <a:off x="599300" y="702525"/>
            <a:ext cx="8029500" cy="42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Режим получения рекомендаций, отправка данных методом GET: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http://77.222.58.99:5555/?key=4386873f9481e318f291d9f1923ee9e4&amp;act=collaborative&amp;user_id=4221d84f95dee655ee2550260bd17374</a:t>
            </a:r>
            <a:r>
              <a:rPr lang="ru">
                <a:solidFill>
                  <a:schemeClr val="dk1"/>
                </a:solidFill>
              </a:rPr>
              <a:t>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где: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key</a:t>
            </a:r>
            <a:r>
              <a:rPr lang="ru">
                <a:solidFill>
                  <a:schemeClr val="dk1"/>
                </a:solidFill>
              </a:rPr>
              <a:t> - ключ доступа,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act=collaborative</a:t>
            </a:r>
            <a:r>
              <a:rPr lang="ru">
                <a:solidFill>
                  <a:schemeClr val="dk1"/>
                </a:solidFill>
              </a:rPr>
              <a:t> - режим получения коллаборативной фильтрации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user_id </a:t>
            </a:r>
            <a:r>
              <a:rPr lang="ru">
                <a:solidFill>
                  <a:schemeClr val="dk1"/>
                </a:solidFill>
              </a:rPr>
              <a:t>- идентификатор пользователя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Ответ системы:{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"</a:t>
            </a:r>
            <a:r>
              <a:rPr b="1" lang="ru" sz="1300">
                <a:solidFill>
                  <a:schemeClr val="dk1"/>
                </a:solidFill>
              </a:rPr>
              <a:t>status</a:t>
            </a:r>
            <a:r>
              <a:rPr lang="ru" sz="1300">
                <a:solidFill>
                  <a:schemeClr val="dk1"/>
                </a:solidFill>
              </a:rPr>
              <a:t>": "ok", 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"</a:t>
            </a:r>
            <a:r>
              <a:rPr b="1" lang="ru" sz="1300">
                <a:solidFill>
                  <a:schemeClr val="dk1"/>
                </a:solidFill>
              </a:rPr>
              <a:t>user_id</a:t>
            </a:r>
            <a:r>
              <a:rPr lang="ru" sz="1300">
                <a:solidFill>
                  <a:schemeClr val="dk1"/>
                </a:solidFill>
              </a:rPr>
              <a:t>": "4221d84f95dee655ee2550260bd17374", 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"</a:t>
            </a:r>
            <a:r>
              <a:rPr b="1" lang="ru" sz="1300">
                <a:solidFill>
                  <a:schemeClr val="dk1"/>
                </a:solidFill>
              </a:rPr>
              <a:t>video_id</a:t>
            </a:r>
            <a:r>
              <a:rPr lang="ru" sz="1300">
                <a:solidFill>
                  <a:schemeClr val="dk1"/>
                </a:solidFill>
              </a:rPr>
              <a:t>": ["119c22383be10ce32d4c96d90bb202e1", "93027557ce629e94f1d93e9c1ef92e1c", "20c383f7fe975b6986cdee173fe064a0", "af6922383ef051437901b8fbb5db80a5", "e79a76ee372bfee5b74b9b9f2d46b553", "0b1b483c9d776933e0881dde6541b022", "f4a31d5fc29fa09f57653415c140dd45", "370c4d38c6bcff9657ccbc3748777438", "90042028683dad571e8119fab15e9e82", "112e7e5e8bdc697452dba854c2b7b07e"]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7" name="Google Shape;137;p27"/>
          <p:cNvSpPr txBox="1"/>
          <p:nvPr>
            <p:ph type="title"/>
          </p:nvPr>
        </p:nvSpPr>
        <p:spPr>
          <a:xfrm>
            <a:off x="599300" y="231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REST API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REST API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3" name="Google Shape;143;p28"/>
          <p:cNvSpPr txBox="1"/>
          <p:nvPr/>
        </p:nvSpPr>
        <p:spPr>
          <a:xfrm>
            <a:off x="599300" y="931125"/>
            <a:ext cx="80295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Режим обучения, отправка данных методом GET: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http://77.222.58.99:5555/?key=4386873f9481e318f291d9f1923ee9e4&amp;act=fit&amp;model=tfrs,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где: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key</a:t>
            </a:r>
            <a:r>
              <a:rPr lang="ru">
                <a:solidFill>
                  <a:schemeClr val="dk1"/>
                </a:solidFill>
              </a:rPr>
              <a:t> - ключ доступа,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act=fit</a:t>
            </a:r>
            <a:r>
              <a:rPr lang="ru">
                <a:solidFill>
                  <a:schemeClr val="dk1"/>
                </a:solidFill>
              </a:rPr>
              <a:t> - режим обучения модели,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model=tfrs</a:t>
            </a:r>
            <a:r>
              <a:rPr lang="ru">
                <a:solidFill>
                  <a:schemeClr val="dk1"/>
                </a:solidFill>
              </a:rPr>
              <a:t> - обучаем модель tfrs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Ответ системы: {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"</a:t>
            </a:r>
            <a:r>
              <a:rPr b="1" lang="ru">
                <a:solidFill>
                  <a:schemeClr val="dk1"/>
                </a:solidFill>
              </a:rPr>
              <a:t>status</a:t>
            </a:r>
            <a:r>
              <a:rPr lang="ru">
                <a:solidFill>
                  <a:schemeClr val="dk1"/>
                </a:solidFill>
              </a:rPr>
              <a:t>": "OK", 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"</a:t>
            </a:r>
            <a:r>
              <a:rPr b="1" lang="ru">
                <a:solidFill>
                  <a:schemeClr val="dk1"/>
                </a:solidFill>
              </a:rPr>
              <a:t>message</a:t>
            </a:r>
            <a:r>
              <a:rPr lang="ru">
                <a:solidFill>
                  <a:schemeClr val="dk1"/>
                </a:solidFill>
              </a:rPr>
              <a:t>": "Data processed, execution time: 378.88s"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Актуальность задачи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9" name="Google Shape;149;p29"/>
          <p:cNvSpPr txBox="1"/>
          <p:nvPr/>
        </p:nvSpPr>
        <p:spPr>
          <a:xfrm>
            <a:off x="599300" y="1007288"/>
            <a:ext cx="6999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accent3"/>
              </a:solidFill>
            </a:endParaRPr>
          </a:p>
        </p:txBody>
      </p:sp>
      <p:grpSp>
        <p:nvGrpSpPr>
          <p:cNvPr id="150" name="Google Shape;150;p29"/>
          <p:cNvGrpSpPr/>
          <p:nvPr/>
        </p:nvGrpSpPr>
        <p:grpSpPr>
          <a:xfrm>
            <a:off x="552000" y="1015388"/>
            <a:ext cx="7984550" cy="489725"/>
            <a:chOff x="552000" y="2462275"/>
            <a:chExt cx="7984550" cy="489725"/>
          </a:xfrm>
        </p:grpSpPr>
        <p:sp>
          <p:nvSpPr>
            <p:cNvPr id="151" name="Google Shape;151;p29"/>
            <p:cNvSpPr txBox="1"/>
            <p:nvPr/>
          </p:nvSpPr>
          <p:spPr>
            <a:xfrm>
              <a:off x="1373750" y="2462275"/>
              <a:ext cx="7162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40%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 установок в </a:t>
              </a:r>
              <a:r>
                <a:rPr b="1" lang="ru" sz="1600">
                  <a:latin typeface="Proxima Nova"/>
                  <a:ea typeface="Proxima Nova"/>
                  <a:cs typeface="Proxima Nova"/>
                  <a:sym typeface="Proxima Nova"/>
                </a:rPr>
                <a:t>Google Play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выполнено на основе РС</a:t>
              </a:r>
              <a:endParaRPr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2" name="Google Shape;152;p29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1</a:t>
              </a:r>
              <a:endParaRPr b="1">
                <a:solidFill>
                  <a:schemeClr val="accent5"/>
                </a:solidFill>
              </a:endParaRPr>
            </a:p>
          </p:txBody>
        </p:sp>
      </p:grpSp>
      <p:grpSp>
        <p:nvGrpSpPr>
          <p:cNvPr id="153" name="Google Shape;153;p29"/>
          <p:cNvGrpSpPr/>
          <p:nvPr/>
        </p:nvGrpSpPr>
        <p:grpSpPr>
          <a:xfrm>
            <a:off x="552000" y="1743994"/>
            <a:ext cx="7984550" cy="489725"/>
            <a:chOff x="552000" y="2462275"/>
            <a:chExt cx="7984550" cy="489725"/>
          </a:xfrm>
        </p:grpSpPr>
        <p:sp>
          <p:nvSpPr>
            <p:cNvPr id="154" name="Google Shape;154;p29"/>
            <p:cNvSpPr txBox="1"/>
            <p:nvPr/>
          </p:nvSpPr>
          <p:spPr>
            <a:xfrm>
              <a:off x="1373750" y="2462275"/>
              <a:ext cx="7162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60% 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времени просмотра на </a:t>
              </a:r>
              <a:r>
                <a:rPr b="1" lang="ru" sz="1600">
                  <a:latin typeface="Proxima Nova"/>
                  <a:ea typeface="Proxima Nova"/>
                  <a:cs typeface="Proxima Nova"/>
                  <a:sym typeface="Proxima Nova"/>
                </a:rPr>
                <a:t>Youtube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приходиться на рекомендации</a:t>
              </a:r>
              <a:endParaRPr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5" name="Google Shape;155;p29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2</a:t>
              </a:r>
              <a:endParaRPr b="1">
                <a:solidFill>
                  <a:schemeClr val="accent5"/>
                </a:solidFill>
              </a:endParaRPr>
            </a:p>
          </p:txBody>
        </p:sp>
      </p:grpSp>
      <p:grpSp>
        <p:nvGrpSpPr>
          <p:cNvPr id="156" name="Google Shape;156;p29"/>
          <p:cNvGrpSpPr/>
          <p:nvPr/>
        </p:nvGrpSpPr>
        <p:grpSpPr>
          <a:xfrm>
            <a:off x="552000" y="2472600"/>
            <a:ext cx="7984550" cy="489725"/>
            <a:chOff x="552000" y="2462275"/>
            <a:chExt cx="7984550" cy="489725"/>
          </a:xfrm>
        </p:grpSpPr>
        <p:sp>
          <p:nvSpPr>
            <p:cNvPr id="157" name="Google Shape;157;p29"/>
            <p:cNvSpPr txBox="1"/>
            <p:nvPr/>
          </p:nvSpPr>
          <p:spPr>
            <a:xfrm>
              <a:off x="1373750" y="2462275"/>
              <a:ext cx="7162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35%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 покупок на </a:t>
              </a:r>
              <a:r>
                <a:rPr b="1" lang="ru" sz="1600">
                  <a:latin typeface="Proxima Nova"/>
                  <a:ea typeface="Proxima Nova"/>
                  <a:cs typeface="Proxima Nova"/>
                  <a:sym typeface="Proxima Nova"/>
                </a:rPr>
                <a:t>Amazon</a:t>
              </a:r>
              <a:endParaRPr b="1"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8" name="Google Shape;158;p29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3</a:t>
              </a:r>
              <a:endParaRPr b="1">
                <a:solidFill>
                  <a:schemeClr val="accent5"/>
                </a:solidFill>
              </a:endParaRPr>
            </a:p>
          </p:txBody>
        </p:sp>
      </p:grpSp>
      <p:grpSp>
        <p:nvGrpSpPr>
          <p:cNvPr id="159" name="Google Shape;159;p29"/>
          <p:cNvGrpSpPr/>
          <p:nvPr/>
        </p:nvGrpSpPr>
        <p:grpSpPr>
          <a:xfrm>
            <a:off x="552000" y="3201206"/>
            <a:ext cx="7984550" cy="489725"/>
            <a:chOff x="552000" y="2462275"/>
            <a:chExt cx="7984550" cy="489725"/>
          </a:xfrm>
        </p:grpSpPr>
        <p:sp>
          <p:nvSpPr>
            <p:cNvPr id="160" name="Google Shape;160;p29"/>
            <p:cNvSpPr txBox="1"/>
            <p:nvPr/>
          </p:nvSpPr>
          <p:spPr>
            <a:xfrm>
              <a:off x="1373750" y="2462275"/>
              <a:ext cx="7162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75%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 того, что люди смотрят на </a:t>
              </a:r>
              <a:r>
                <a:rPr b="1" lang="ru" sz="1600">
                  <a:latin typeface="Proxima Nova"/>
                  <a:ea typeface="Proxima Nova"/>
                  <a:cs typeface="Proxima Nova"/>
                  <a:sym typeface="Proxima Nova"/>
                </a:rPr>
                <a:t>Netflix</a:t>
              </a:r>
              <a:endParaRPr b="1"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1" name="Google Shape;161;p29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4</a:t>
              </a:r>
              <a:endParaRPr b="1">
                <a:solidFill>
                  <a:schemeClr val="accent5"/>
                </a:solidFill>
              </a:endParaRPr>
            </a:p>
          </p:txBody>
        </p:sp>
      </p:grpSp>
      <p:grpSp>
        <p:nvGrpSpPr>
          <p:cNvPr id="162" name="Google Shape;162;p29"/>
          <p:cNvGrpSpPr/>
          <p:nvPr/>
        </p:nvGrpSpPr>
        <p:grpSpPr>
          <a:xfrm>
            <a:off x="552000" y="3929825"/>
            <a:ext cx="8225450" cy="489713"/>
            <a:chOff x="552000" y="2462288"/>
            <a:chExt cx="8225450" cy="489713"/>
          </a:xfrm>
        </p:grpSpPr>
        <p:sp>
          <p:nvSpPr>
            <p:cNvPr id="163" name="Google Shape;163;p29"/>
            <p:cNvSpPr txBox="1"/>
            <p:nvPr/>
          </p:nvSpPr>
          <p:spPr>
            <a:xfrm>
              <a:off x="1373750" y="2462288"/>
              <a:ext cx="74037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12</a:t>
              </a:r>
              <a:r>
                <a:rPr lang="ru" sz="1600">
                  <a:solidFill>
                    <a:schemeClr val="accent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 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рекомендательных систем использует ИМ Digitec Galaxus (Швейцария)</a:t>
              </a:r>
              <a:endParaRPr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4" name="Google Shape;164;p29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5</a:t>
              </a:r>
              <a:endParaRPr b="1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Анализ существующих подходов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0" name="Google Shape;170;p30"/>
          <p:cNvSpPr txBox="1"/>
          <p:nvPr/>
        </p:nvSpPr>
        <p:spPr>
          <a:xfrm>
            <a:off x="599300" y="1007325"/>
            <a:ext cx="8029500" cy="3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Рекомендательные системы обычно делятся на 3 основных подхода: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основанные на содержании;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совместная фильтрация;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гибридные рекомендательные системы;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</a:rPr>
              <a:t>   Существуют исследования методов рекомендаций </a:t>
            </a:r>
            <a:br>
              <a:rPr lang="ru" sz="1300">
                <a:solidFill>
                  <a:schemeClr val="accent3"/>
                </a:solidFill>
              </a:rPr>
            </a:br>
            <a:r>
              <a:rPr lang="ru" sz="1300">
                <a:solidFill>
                  <a:schemeClr val="accent3"/>
                </a:solidFill>
              </a:rPr>
              <a:t>   (3. </a:t>
            </a:r>
            <a:r>
              <a:rPr b="1" lang="ru" sz="1300">
                <a:solidFill>
                  <a:schemeClr val="accent3"/>
                </a:solidFill>
              </a:rPr>
              <a:t>Recommender Systems Handbook,</a:t>
            </a:r>
            <a:r>
              <a:rPr lang="ru" sz="1300">
                <a:solidFill>
                  <a:schemeClr val="accent3"/>
                </a:solidFill>
              </a:rPr>
              <a:t> стр. 37 - 227):</a:t>
            </a:r>
            <a:endParaRPr sz="1300">
              <a:solidFill>
                <a:schemeClr val="accent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5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Комплексное обследование по соседству.</a:t>
            </a:r>
            <a:r>
              <a:rPr lang="ru" sz="1300">
                <a:solidFill>
                  <a:schemeClr val="dk1"/>
                </a:solidFill>
              </a:rPr>
              <a:t> </a:t>
            </a:r>
            <a:br>
              <a:rPr lang="ru" sz="1300">
                <a:solidFill>
                  <a:schemeClr val="dk1"/>
                </a:solidFill>
              </a:rPr>
            </a:br>
            <a:r>
              <a:rPr lang="ru" sz="1300">
                <a:solidFill>
                  <a:schemeClr val="dk1"/>
                </a:solidFill>
              </a:rPr>
              <a:t>Авторы: Xia Ning, Christian Desrosiers, and George Karypis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Достижения в совместной фильтрации</a:t>
            </a:r>
            <a:r>
              <a:rPr lang="ru" sz="1300">
                <a:solidFill>
                  <a:schemeClr val="dk1"/>
                </a:solidFill>
              </a:rPr>
              <a:t>. </a:t>
            </a:r>
            <a:br>
              <a:rPr lang="ru" sz="1300">
                <a:solidFill>
                  <a:schemeClr val="dk1"/>
                </a:solidFill>
              </a:rPr>
            </a:br>
            <a:r>
              <a:rPr lang="ru" sz="1300">
                <a:solidFill>
                  <a:schemeClr val="dk1"/>
                </a:solidFill>
              </a:rPr>
              <a:t>Авторы: Yehuda Koren and Robert Bell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Семантически-осведомленные рекомендательные системы на основе контента</a:t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Авторы: Marco de Gemmis, Pasquale Lops, Cataldo Musto,Fedelucio Narducci, and Giovanni Semeraro</a:t>
            </a:r>
            <a:endParaRPr sz="1300">
              <a:solidFill>
                <a:srgbClr val="5D00F5"/>
              </a:solidFill>
            </a:endParaRPr>
          </a:p>
        </p:txBody>
      </p:sp>
      <p:sp>
        <p:nvSpPr>
          <p:cNvPr id="171" name="Google Shape;171;p30"/>
          <p:cNvSpPr/>
          <p:nvPr/>
        </p:nvSpPr>
        <p:spPr>
          <a:xfrm>
            <a:off x="727525" y="2156550"/>
            <a:ext cx="395442" cy="483354"/>
          </a:xfrm>
          <a:custGeom>
            <a:rect b="b" l="l" r="r" t="t"/>
            <a:pathLst>
              <a:path extrusionOk="0" h="21600" w="2160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/>
        </p:nvSpPr>
        <p:spPr>
          <a:xfrm>
            <a:off x="599300" y="438750"/>
            <a:ext cx="8165700" cy="42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Рекомендательные системы на основе ограничений </a:t>
            </a:r>
            <a:r>
              <a:rPr lang="ru" sz="1300">
                <a:solidFill>
                  <a:schemeClr val="dk1"/>
                </a:solidFill>
              </a:rPr>
              <a:t>(рекомендации на знаниях)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Авторы: Alexander Felfernig, Gerhard Friedrich, Dietmar Jannach, and Markus Zanker</a:t>
            </a:r>
            <a:br>
              <a:rPr lang="ru" sz="1300">
                <a:solidFill>
                  <a:srgbClr val="5D00F5"/>
                </a:solidFill>
              </a:rPr>
            </a:br>
            <a:endParaRPr b="1" sz="1300">
              <a:solidFill>
                <a:srgbClr val="5D00F5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Контекстно-зависимые рекомендательные системы</a:t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Авторы: Gediminas Adomavicius and Alexander Tuzhilin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Методы интеллектуального анализа данных для рекомендательных систем</a:t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</a:rPr>
              <a:t>Авторы: Xavier Amatriain and Josep M. Pujol «Нетривиальное извлечение значимой информации из больших объемов данных автоматическими или полуавтоматическими средствами».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D00F5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</a:rPr>
              <a:t>             </a:t>
            </a:r>
            <a:r>
              <a:rPr lang="ru" sz="1300">
                <a:solidFill>
                  <a:schemeClr val="accent3"/>
                </a:solidFill>
              </a:rPr>
              <a:t>Авторы книги "</a:t>
            </a:r>
            <a:r>
              <a:rPr b="1" lang="ru" sz="1300">
                <a:solidFill>
                  <a:schemeClr val="accent3"/>
                </a:solidFill>
              </a:rPr>
              <a:t>Introduction to Recommender Systems Handbook</a:t>
            </a:r>
            <a:r>
              <a:rPr lang="ru" sz="1300">
                <a:solidFill>
                  <a:schemeClr val="accent3"/>
                </a:solidFill>
              </a:rPr>
              <a:t>" (4) </a:t>
            </a:r>
            <a:br>
              <a:rPr lang="ru" sz="1300">
                <a:solidFill>
                  <a:schemeClr val="accent3"/>
                </a:solidFill>
              </a:rPr>
            </a:br>
            <a:r>
              <a:rPr lang="ru" sz="1300">
                <a:solidFill>
                  <a:schemeClr val="accent3"/>
                </a:solidFill>
              </a:rPr>
              <a:t>            описывают такие технологии рекомендательных систем</a:t>
            </a:r>
            <a:endParaRPr sz="1300">
              <a:solidFill>
                <a:schemeClr val="accent3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D00F5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Совместная фильтрация</a:t>
            </a:r>
            <a:endParaRPr b="1" sz="1300">
              <a:solidFill>
                <a:srgbClr val="202124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Демографическая</a:t>
            </a:r>
            <a:endParaRPr b="1" sz="1300">
              <a:solidFill>
                <a:srgbClr val="202124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Основанная на знаниях</a:t>
            </a:r>
            <a:endParaRPr b="1" sz="1300">
              <a:solidFill>
                <a:srgbClr val="202124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Рекомендации сообщества</a:t>
            </a:r>
            <a:endParaRPr i="1" sz="1300">
              <a:solidFill>
                <a:srgbClr val="999999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Гибридные рекомендательные системы</a:t>
            </a:r>
            <a:endParaRPr sz="1300">
              <a:solidFill>
                <a:srgbClr val="5D00F5"/>
              </a:solidFill>
            </a:endParaRPr>
          </a:p>
        </p:txBody>
      </p:sp>
      <p:sp>
        <p:nvSpPr>
          <p:cNvPr id="177" name="Google Shape;177;p31"/>
          <p:cNvSpPr/>
          <p:nvPr/>
        </p:nvSpPr>
        <p:spPr>
          <a:xfrm>
            <a:off x="739925" y="2788625"/>
            <a:ext cx="395442" cy="483354"/>
          </a:xfrm>
          <a:custGeom>
            <a:rect b="b" l="l" r="r" t="t"/>
            <a:pathLst>
              <a:path extrusionOk="0" h="21600" w="2160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597600" y="385200"/>
            <a:ext cx="782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Выбор фремворка рекомендательной системы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83" name="Google Shape;183;p32"/>
          <p:cNvSpPr txBox="1"/>
          <p:nvPr>
            <p:ph idx="1" type="body"/>
          </p:nvPr>
        </p:nvSpPr>
        <p:spPr>
          <a:xfrm>
            <a:off x="717600" y="1080000"/>
            <a:ext cx="8163000" cy="13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Коллаборативная фильтрация</a:t>
            </a:r>
            <a:r>
              <a:rPr i="1" lang="ru" sz="1300">
                <a:solidFill>
                  <a:schemeClr val="dk1"/>
                </a:solidFill>
              </a:rPr>
              <a:t>.</a:t>
            </a:r>
            <a:r>
              <a:rPr lang="ru" sz="1300">
                <a:solidFill>
                  <a:schemeClr val="dk1"/>
                </a:solidFill>
              </a:rPr>
              <a:t>может быть реализована следующими фреймворками: Surprise, </a:t>
            </a:r>
            <a:r>
              <a:rPr lang="ru" sz="1300"/>
              <a:t>TFRS;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/>
              <a:t>FastAi; LightFM; TF Agents Bandits Library и др.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1"/>
                </a:solidFill>
              </a:rPr>
              <a:t>Почему TFRS?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84" name="Google Shape;184;p32"/>
          <p:cNvSpPr txBox="1"/>
          <p:nvPr/>
        </p:nvSpPr>
        <p:spPr>
          <a:xfrm>
            <a:off x="1234425" y="22998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Скорость работы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Новый алгоритм кластеризации “ScaNN”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85" name="Google Shape;185;p32"/>
          <p:cNvSpPr/>
          <p:nvPr/>
        </p:nvSpPr>
        <p:spPr>
          <a:xfrm>
            <a:off x="717599" y="2542354"/>
            <a:ext cx="360018" cy="360018"/>
          </a:xfrm>
          <a:custGeom>
            <a:rect b="b" l="l" r="r" t="t"/>
            <a:pathLst>
              <a:path extrusionOk="0" h="21600" w="2160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32"/>
          <p:cNvSpPr txBox="1"/>
          <p:nvPr/>
        </p:nvSpPr>
        <p:spPr>
          <a:xfrm>
            <a:off x="3996156" y="22998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Идеальна для видео</a:t>
            </a:r>
            <a:br>
              <a:rPr b="1" lang="ru" sz="1300">
                <a:solidFill>
                  <a:schemeClr val="dk1"/>
                </a:solidFill>
              </a:rPr>
            </a:br>
            <a:r>
              <a:rPr lang="ru" sz="1300">
                <a:solidFill>
                  <a:srgbClr val="666666"/>
                </a:solidFill>
              </a:rPr>
              <a:t>Высоконагруженные системы, доп. фичи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87" name="Google Shape;187;p32"/>
          <p:cNvSpPr txBox="1"/>
          <p:nvPr/>
        </p:nvSpPr>
        <p:spPr>
          <a:xfrm>
            <a:off x="6591538" y="22998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Хорошие результаты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На основе TFRS - RS Google Play, Youtube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88" name="Google Shape;188;p32"/>
          <p:cNvSpPr txBox="1"/>
          <p:nvPr/>
        </p:nvSpPr>
        <p:spPr>
          <a:xfrm>
            <a:off x="1234425" y="3303725"/>
            <a:ext cx="22200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Хорошая документация</a:t>
            </a:r>
            <a:br>
              <a:rPr b="1" lang="ru" sz="1300">
                <a:solidFill>
                  <a:schemeClr val="dk1"/>
                </a:solidFill>
              </a:rPr>
            </a:br>
            <a:r>
              <a:rPr lang="ru" sz="1300">
                <a:solidFill>
                  <a:srgbClr val="666666"/>
                </a:solidFill>
              </a:rPr>
              <a:t>Учебные материалы,</a:t>
            </a:r>
            <a:endParaRPr sz="1300">
              <a:solidFill>
                <a:srgbClr val="66666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примеры, видео уроки</a:t>
            </a:r>
            <a:endParaRPr sz="1300">
              <a:solidFill>
                <a:srgbClr val="666666"/>
              </a:solidFill>
            </a:endParaRPr>
          </a:p>
        </p:txBody>
      </p:sp>
      <p:sp>
        <p:nvSpPr>
          <p:cNvPr id="189" name="Google Shape;189;p32"/>
          <p:cNvSpPr txBox="1"/>
          <p:nvPr/>
        </p:nvSpPr>
        <p:spPr>
          <a:xfrm>
            <a:off x="3996156" y="33037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Разработка tensorflow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Известный бренд, передовые подходы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90" name="Google Shape;190;p32"/>
          <p:cNvSpPr txBox="1"/>
          <p:nvPr/>
        </p:nvSpPr>
        <p:spPr>
          <a:xfrm>
            <a:off x="6591538" y="33037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Масштабирование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От простых решений до академ. исследований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91" name="Google Shape;191;p32"/>
          <p:cNvSpPr/>
          <p:nvPr/>
        </p:nvSpPr>
        <p:spPr>
          <a:xfrm>
            <a:off x="717599" y="3546266"/>
            <a:ext cx="360018" cy="360018"/>
          </a:xfrm>
          <a:custGeom>
            <a:rect b="b" l="l" r="r" t="t"/>
            <a:pathLst>
              <a:path extrusionOk="0" h="21600" w="2160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2"/>
          <p:cNvSpPr/>
          <p:nvPr/>
        </p:nvSpPr>
        <p:spPr>
          <a:xfrm>
            <a:off x="3501600" y="3546254"/>
            <a:ext cx="360018" cy="360018"/>
          </a:xfrm>
          <a:custGeom>
            <a:rect b="b" l="l" r="r" t="t"/>
            <a:pathLst>
              <a:path extrusionOk="0" h="21600" w="2160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7125" lIns="17125" spcFirstLastPara="1" rIns="17125" wrap="square" tIns="17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ill Sans"/>
              <a:buNone/>
            </a:pPr>
            <a:r>
              <a:t/>
            </a:r>
            <a:endParaRPr b="0" i="0" sz="1400" u="none" cap="none" strike="noStrike">
              <a:solidFill>
                <a:srgbClr val="4BD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2"/>
          <p:cNvSpPr/>
          <p:nvPr/>
        </p:nvSpPr>
        <p:spPr>
          <a:xfrm>
            <a:off x="6113400" y="3546254"/>
            <a:ext cx="360018" cy="360018"/>
          </a:xfrm>
          <a:custGeom>
            <a:rect b="b" l="l" r="r" t="t"/>
            <a:pathLst>
              <a:path extrusionOk="0" h="21600" w="2160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rgbClr val="4BD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2"/>
          <p:cNvSpPr/>
          <p:nvPr/>
        </p:nvSpPr>
        <p:spPr>
          <a:xfrm>
            <a:off x="3501600" y="2542354"/>
            <a:ext cx="360018" cy="360018"/>
          </a:xfrm>
          <a:custGeom>
            <a:rect b="b" l="l" r="r" t="t"/>
            <a:pathLst>
              <a:path extrusionOk="0" h="21600" w="2160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7125" lIns="17125" spcFirstLastPara="1" rIns="17125" wrap="square" tIns="17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ill Sans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2"/>
          <p:cNvSpPr/>
          <p:nvPr/>
        </p:nvSpPr>
        <p:spPr>
          <a:xfrm>
            <a:off x="6113403" y="2542354"/>
            <a:ext cx="360018" cy="360018"/>
          </a:xfrm>
          <a:custGeom>
            <a:rect b="b" l="l" r="r" t="t"/>
            <a:pathLst>
              <a:path extrusionOk="0" h="21600" w="2160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7125" lIns="17125" spcFirstLastPara="1" rIns="17125" wrap="square" tIns="17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ill Sans"/>
              <a:buNone/>
            </a:pPr>
            <a:r>
              <a:t/>
            </a:r>
            <a:endParaRPr b="0" i="0" sz="1400" u="none" cap="none" strike="noStrike">
              <a:solidFill>
                <a:srgbClr val="4BD0A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2000">
                <a:latin typeface="Roboto"/>
                <a:ea typeface="Roboto"/>
                <a:cs typeface="Roboto"/>
                <a:sym typeface="Roboto"/>
              </a:rPr>
              <a:t>TFRS</a:t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33"/>
          <p:cNvSpPr txBox="1"/>
          <p:nvPr>
            <p:ph idx="1" type="body"/>
          </p:nvPr>
        </p:nvSpPr>
        <p:spPr>
          <a:xfrm>
            <a:off x="360000" y="1080000"/>
            <a:ext cx="39804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Метод 2х башен: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00" y="1943525"/>
            <a:ext cx="3904051" cy="2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1225" y="2318875"/>
            <a:ext cx="3980400" cy="233800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4648200" y="1080000"/>
            <a:ext cx="3980400" cy="37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ScaNN (Scalable Nearest Neighbors) </a:t>
            </a:r>
            <a:r>
              <a:rPr lang="ru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масштабируемые ближайшие соседи. Алгоритм приближённого поиска ближайших соседей разработан в 2020 году.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360000" y="2186475"/>
            <a:ext cx="183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/>
              <a:t>Башня запросов;</a:t>
            </a:r>
            <a:r>
              <a:rPr lang="ru" sz="1000"/>
              <a:t>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левая башня -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embadding пользователя</a:t>
            </a:r>
            <a:endParaRPr sz="1000"/>
          </a:p>
        </p:txBody>
      </p:sp>
      <p:sp>
        <p:nvSpPr>
          <p:cNvPr id="206" name="Google Shape;206;p33"/>
          <p:cNvSpPr txBox="1"/>
          <p:nvPr/>
        </p:nvSpPr>
        <p:spPr>
          <a:xfrm>
            <a:off x="2656500" y="2186475"/>
            <a:ext cx="183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/>
              <a:t>башня кандидатов;</a:t>
            </a:r>
            <a:br>
              <a:rPr lang="ru" sz="1000"/>
            </a:br>
            <a:r>
              <a:rPr lang="ru" sz="1000"/>
              <a:t> правая башня - embadding видео</a:t>
            </a:r>
            <a:endParaRPr sz="1000"/>
          </a:p>
        </p:txBody>
      </p:sp>
      <p:sp>
        <p:nvSpPr>
          <p:cNvPr id="207" name="Google Shape;207;p33"/>
          <p:cNvSpPr txBox="1"/>
          <p:nvPr/>
        </p:nvSpPr>
        <p:spPr>
          <a:xfrm>
            <a:off x="1559750" y="1383650"/>
            <a:ext cx="1836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000"/>
              <a:t>Выход модели</a:t>
            </a:r>
            <a:br>
              <a:rPr b="1" lang="ru" sz="1000"/>
            </a:br>
            <a:r>
              <a:rPr b="1" lang="ru" sz="1000"/>
              <a:t>Подаём </a:t>
            </a:r>
            <a:r>
              <a:rPr lang="ru" sz="1000"/>
              <a:t>embadding -  "пользователь - видео"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Technology Infographics by Slidesgo 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DDAD5"/>
      </a:accent1>
      <a:accent2>
        <a:srgbClr val="43C0E2"/>
      </a:accent2>
      <a:accent3>
        <a:srgbClr val="4A86E8"/>
      </a:accent3>
      <a:accent4>
        <a:srgbClr val="5767E0"/>
      </a:accent4>
      <a:accent5>
        <a:srgbClr val="5838D7"/>
      </a:accent5>
      <a:accent6>
        <a:srgbClr val="2DDAD5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